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5" r:id="rId2"/>
    <p:sldId id="265" r:id="rId3"/>
    <p:sldId id="266" r:id="rId4"/>
    <p:sldId id="293" r:id="rId5"/>
    <p:sldId id="263" r:id="rId6"/>
    <p:sldId id="294" r:id="rId7"/>
    <p:sldId id="324" r:id="rId8"/>
    <p:sldId id="295" r:id="rId9"/>
    <p:sldId id="317" r:id="rId10"/>
    <p:sldId id="325" r:id="rId11"/>
    <p:sldId id="296" r:id="rId12"/>
    <p:sldId id="297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9" r:id="rId21"/>
    <p:sldId id="340" r:id="rId22"/>
    <p:sldId id="333" r:id="rId23"/>
    <p:sldId id="334" r:id="rId24"/>
    <p:sldId id="335" r:id="rId25"/>
    <p:sldId id="336" r:id="rId26"/>
    <p:sldId id="337" r:id="rId27"/>
    <p:sldId id="338" r:id="rId28"/>
    <p:sldId id="341" r:id="rId29"/>
    <p:sldId id="386" r:id="rId30"/>
    <p:sldId id="342" r:id="rId31"/>
    <p:sldId id="344" r:id="rId32"/>
    <p:sldId id="345" r:id="rId33"/>
    <p:sldId id="354" r:id="rId34"/>
    <p:sldId id="355" r:id="rId35"/>
    <p:sldId id="356" r:id="rId36"/>
    <p:sldId id="357" r:id="rId37"/>
    <p:sldId id="358" r:id="rId38"/>
    <p:sldId id="347" r:id="rId39"/>
    <p:sldId id="348" r:id="rId40"/>
    <p:sldId id="349" r:id="rId41"/>
    <p:sldId id="350" r:id="rId42"/>
    <p:sldId id="351" r:id="rId43"/>
    <p:sldId id="352" r:id="rId44"/>
    <p:sldId id="359" r:id="rId45"/>
    <p:sldId id="360" r:id="rId46"/>
    <p:sldId id="361" r:id="rId47"/>
    <p:sldId id="362" r:id="rId48"/>
    <p:sldId id="363" r:id="rId49"/>
    <p:sldId id="364" r:id="rId50"/>
    <p:sldId id="300" r:id="rId51"/>
    <p:sldId id="301" r:id="rId52"/>
    <p:sldId id="302" r:id="rId53"/>
    <p:sldId id="303" r:id="rId54"/>
    <p:sldId id="304" r:id="rId55"/>
    <p:sldId id="305" r:id="rId56"/>
    <p:sldId id="366" r:id="rId57"/>
    <p:sldId id="36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257" r:id="rId68"/>
    <p:sldId id="259" r:id="rId69"/>
    <p:sldId id="367" r:id="rId70"/>
    <p:sldId id="368" r:id="rId71"/>
    <p:sldId id="276" r:id="rId72"/>
    <p:sldId id="277" r:id="rId73"/>
    <p:sldId id="278" r:id="rId74"/>
    <p:sldId id="279" r:id="rId75"/>
    <p:sldId id="291" r:id="rId76"/>
    <p:sldId id="375" r:id="rId77"/>
    <p:sldId id="370" r:id="rId78"/>
    <p:sldId id="387" r:id="rId79"/>
    <p:sldId id="388" r:id="rId80"/>
    <p:sldId id="389" r:id="rId81"/>
    <p:sldId id="371" r:id="rId82"/>
    <p:sldId id="376" r:id="rId83"/>
    <p:sldId id="380" r:id="rId84"/>
    <p:sldId id="383" r:id="rId85"/>
    <p:sldId id="381" r:id="rId86"/>
    <p:sldId id="382" r:id="rId87"/>
    <p:sldId id="377" r:id="rId88"/>
    <p:sldId id="378" r:id="rId89"/>
    <p:sldId id="390" r:id="rId90"/>
    <p:sldId id="379" r:id="rId91"/>
    <p:sldId id="283" r:id="rId92"/>
    <p:sldId id="284" r:id="rId93"/>
    <p:sldId id="316" r:id="rId94"/>
    <p:sldId id="321" r:id="rId95"/>
    <p:sldId id="322" r:id="rId96"/>
    <p:sldId id="323" r:id="rId97"/>
    <p:sldId id="384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229600" cy="3886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Истинные предраковые (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преканкрозные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заболевания слизистой оболочки полости рта и красной каймы губ</a:t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Роль стоматолога в диагностике и лечении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504" y="5105400"/>
            <a:ext cx="8856984" cy="55584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дерматовенерологии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ОрГМУ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/>
              <a:t>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88640"/>
            <a:ext cx="8928992" cy="6480720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dirty="0">
                <a:solidFill>
                  <a:srgbClr val="FFFF00"/>
                </a:solidFill>
                <a:latin typeface="Arial" charset="0"/>
              </a:rPr>
              <a:t>            </a:t>
            </a:r>
            <a:r>
              <a:rPr lang="ru-RU" sz="2800" b="1" dirty="0"/>
              <a:t>В 1970 г. на основании многолетних наблюдений за 840 больными отечественные авторы </a:t>
            </a:r>
            <a:r>
              <a:rPr lang="ru-RU" sz="2800" b="1" dirty="0">
                <a:solidFill>
                  <a:srgbClr val="663300"/>
                </a:solidFill>
              </a:rPr>
              <a:t>Е.В.Боровский</a:t>
            </a:r>
            <a:r>
              <a:rPr lang="ru-RU" sz="2800" b="1" dirty="0"/>
              <a:t>, </a:t>
            </a:r>
            <a:r>
              <a:rPr lang="ru-RU" sz="2800" b="1" dirty="0" err="1">
                <a:solidFill>
                  <a:srgbClr val="663300"/>
                </a:solidFill>
              </a:rPr>
              <a:t>А.Л.Машкилейсон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 smtClean="0"/>
              <a:t>и </a:t>
            </a:r>
            <a:r>
              <a:rPr lang="ru-RU" sz="2800" b="1" dirty="0"/>
              <a:t>др. составили классификацию </a:t>
            </a:r>
            <a:r>
              <a:rPr lang="ru-RU" sz="2800" b="1" dirty="0" err="1"/>
              <a:t>предраковых</a:t>
            </a:r>
            <a:r>
              <a:rPr lang="ru-RU" sz="2800" b="1" dirty="0"/>
              <a:t> заболеваний слизистой оболочки полости рта и красной каймы губ, которая с некоторыми поправками в 1976 г. была утверждена Комитетом по изучению опухолей головы и шеи Всесоюзного научного медицинского общества онкологов.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60648"/>
            <a:ext cx="7776864" cy="6408712"/>
          </a:xfrm>
          <a:ln w="28575">
            <a:solidFill>
              <a:srgbClr val="663300"/>
            </a:solidFill>
          </a:ln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5100" b="1" dirty="0" smtClean="0">
                <a:solidFill>
                  <a:srgbClr val="663300"/>
                </a:solidFill>
              </a:rPr>
              <a:t>Классификация </a:t>
            </a:r>
          </a:p>
          <a:p>
            <a:pPr algn="ctr">
              <a:buNone/>
            </a:pPr>
            <a:r>
              <a:rPr lang="ru-RU" sz="4500" b="1" dirty="0" err="1" smtClean="0">
                <a:solidFill>
                  <a:srgbClr val="663300"/>
                </a:solidFill>
              </a:rPr>
              <a:t>предраковых</a:t>
            </a:r>
            <a:r>
              <a:rPr lang="ru-RU" sz="4500" b="1" dirty="0" smtClean="0">
                <a:solidFill>
                  <a:srgbClr val="663300"/>
                </a:solidFill>
              </a:rPr>
              <a:t> заболеваний слизистой оболочки полости рта</a:t>
            </a:r>
          </a:p>
          <a:p>
            <a:pPr algn="ctr">
              <a:buNone/>
            </a:pPr>
            <a:endParaRPr lang="ru-RU" sz="3800" dirty="0" smtClean="0"/>
          </a:p>
          <a:p>
            <a:pPr algn="ctr">
              <a:buNone/>
            </a:pPr>
            <a:r>
              <a:rPr lang="ru-RU" sz="3800" b="1" dirty="0" smtClean="0">
                <a:solidFill>
                  <a:srgbClr val="C00000"/>
                </a:solidFill>
              </a:rPr>
              <a:t>А.      </a:t>
            </a:r>
            <a:r>
              <a:rPr lang="ru-RU" sz="3800" b="1" dirty="0" smtClean="0"/>
              <a:t>С высокой частотой </a:t>
            </a:r>
            <a:r>
              <a:rPr lang="ru-RU" sz="3800" b="1" dirty="0" err="1" smtClean="0"/>
              <a:t>озлокачествления</a:t>
            </a:r>
            <a:r>
              <a:rPr lang="ru-RU" sz="3800" b="1" dirty="0" smtClean="0"/>
              <a:t> (</a:t>
            </a:r>
            <a:r>
              <a:rPr lang="ru-RU" b="1" dirty="0" smtClean="0">
                <a:solidFill>
                  <a:srgbClr val="C00000"/>
                </a:solidFill>
              </a:rPr>
              <a:t>облигатные</a:t>
            </a:r>
            <a:r>
              <a:rPr lang="ru-RU" sz="3800" b="1" dirty="0" smtClean="0"/>
              <a:t>):</a:t>
            </a:r>
          </a:p>
          <a:p>
            <a:pPr algn="ctr">
              <a:buNone/>
            </a:pPr>
            <a:r>
              <a:rPr lang="ru-RU" b="1" dirty="0" smtClean="0"/>
              <a:t>1</a:t>
            </a:r>
            <a:r>
              <a:rPr lang="ru-RU" sz="3800" b="1" dirty="0" smtClean="0"/>
              <a:t>)  болезнь </a:t>
            </a:r>
            <a:r>
              <a:rPr lang="ru-RU" sz="3800" b="1" dirty="0" err="1" smtClean="0"/>
              <a:t>Боуэна</a:t>
            </a:r>
            <a:endParaRPr lang="ru-RU" sz="3800" b="1" dirty="0" smtClean="0"/>
          </a:p>
          <a:p>
            <a:pPr algn="ctr">
              <a:buNone/>
            </a:pPr>
            <a:r>
              <a:rPr lang="ru-RU" sz="3800" b="1" dirty="0" smtClean="0">
                <a:solidFill>
                  <a:srgbClr val="C00000"/>
                </a:solidFill>
              </a:rPr>
              <a:t>Б.     </a:t>
            </a:r>
            <a:r>
              <a:rPr lang="ru-RU" sz="3800" b="1" dirty="0" smtClean="0"/>
              <a:t>С малой частотой </a:t>
            </a:r>
            <a:r>
              <a:rPr lang="ru-RU" sz="3800" b="1" dirty="0" err="1" smtClean="0"/>
              <a:t>озлокачествления</a:t>
            </a:r>
            <a:r>
              <a:rPr lang="ru-RU" sz="3800" b="1" dirty="0" smtClean="0"/>
              <a:t> </a:t>
            </a:r>
          </a:p>
          <a:p>
            <a:pPr algn="ctr">
              <a:buNone/>
            </a:pPr>
            <a:r>
              <a:rPr lang="ru-RU" sz="3800" b="1" dirty="0" smtClean="0"/>
              <a:t>(</a:t>
            </a:r>
            <a:r>
              <a:rPr lang="ru-RU" b="1" dirty="0" smtClean="0">
                <a:solidFill>
                  <a:srgbClr val="C00000"/>
                </a:solidFill>
              </a:rPr>
              <a:t>факультативные</a:t>
            </a:r>
            <a:r>
              <a:rPr lang="ru-RU" sz="3800" b="1" dirty="0" smtClean="0"/>
              <a:t>):</a:t>
            </a:r>
          </a:p>
          <a:p>
            <a:pPr algn="ctr">
              <a:buNone/>
            </a:pPr>
            <a:r>
              <a:rPr lang="ru-RU" b="1" dirty="0" smtClean="0"/>
              <a:t>1</a:t>
            </a:r>
            <a:r>
              <a:rPr lang="ru-RU" sz="3800" b="1" dirty="0" smtClean="0"/>
              <a:t>)  лейкоплакия (</a:t>
            </a:r>
            <a:r>
              <a:rPr lang="ru-RU" b="1" dirty="0" err="1" smtClean="0"/>
              <a:t>веррукозная</a:t>
            </a:r>
            <a:r>
              <a:rPr lang="ru-RU" b="1" dirty="0" smtClean="0"/>
              <a:t> и эрозивная</a:t>
            </a:r>
            <a:r>
              <a:rPr lang="ru-RU" sz="3800" b="1" dirty="0" smtClean="0"/>
              <a:t>);</a:t>
            </a:r>
          </a:p>
          <a:p>
            <a:pPr algn="ctr">
              <a:buNone/>
            </a:pPr>
            <a:r>
              <a:rPr lang="ru-RU" b="1" dirty="0" smtClean="0"/>
              <a:t>2</a:t>
            </a:r>
            <a:r>
              <a:rPr lang="ru-RU" sz="3800" b="1" dirty="0" smtClean="0"/>
              <a:t>)  </a:t>
            </a:r>
            <a:r>
              <a:rPr lang="ru-RU" sz="3800" b="1" dirty="0" err="1" smtClean="0"/>
              <a:t>папилломатоз</a:t>
            </a:r>
            <a:r>
              <a:rPr lang="ru-RU" sz="3800" b="1" dirty="0" smtClean="0"/>
              <a:t>;</a:t>
            </a:r>
          </a:p>
          <a:p>
            <a:pPr marL="514350" indent="-514350" algn="ctr">
              <a:buNone/>
            </a:pPr>
            <a:r>
              <a:rPr lang="ru-RU" b="1" dirty="0" smtClean="0"/>
              <a:t>3</a:t>
            </a:r>
            <a:r>
              <a:rPr lang="ru-RU" sz="3800" b="1" dirty="0" smtClean="0"/>
              <a:t>)   эрозивно-язвенная и гиперкератотическая </a:t>
            </a:r>
          </a:p>
          <a:p>
            <a:pPr marL="514350" indent="-514350" algn="ctr">
              <a:buNone/>
            </a:pPr>
            <a:r>
              <a:rPr lang="ru-RU" sz="3800" b="1" dirty="0" smtClean="0"/>
              <a:t>           формы красной волчанки </a:t>
            </a:r>
          </a:p>
          <a:p>
            <a:pPr marL="514350" indent="-514350" algn="ctr">
              <a:buNone/>
            </a:pPr>
            <a:r>
              <a:rPr lang="ru-RU" sz="3800" b="1" dirty="0" smtClean="0"/>
              <a:t>и красного плоского лишая;</a:t>
            </a:r>
          </a:p>
          <a:p>
            <a:pPr marL="514350" indent="-514350" algn="ctr">
              <a:buNone/>
            </a:pPr>
            <a:endParaRPr lang="ru-RU" sz="3800" b="1" dirty="0" smtClean="0"/>
          </a:p>
          <a:p>
            <a:pPr algn="ctr">
              <a:buNone/>
            </a:pPr>
            <a:r>
              <a:rPr lang="ru-RU" b="1" dirty="0" smtClean="0"/>
              <a:t> 4</a:t>
            </a:r>
            <a:r>
              <a:rPr lang="ru-RU" sz="3800" b="1" dirty="0" smtClean="0"/>
              <a:t>)  постлучевой стоматит.</a:t>
            </a:r>
          </a:p>
          <a:p>
            <a:pPr algn="ctr">
              <a:buNone/>
            </a:pPr>
            <a:r>
              <a:rPr lang="ru-RU" sz="3800" b="1" dirty="0" smtClean="0"/>
              <a:t> </a:t>
            </a:r>
            <a:endParaRPr lang="ru-RU" sz="3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  <a:ln w="28575">
            <a:solidFill>
              <a:srgbClr val="663300"/>
            </a:solidFill>
          </a:ln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800" b="1" dirty="0" smtClean="0">
                <a:solidFill>
                  <a:srgbClr val="663300"/>
                </a:solidFill>
              </a:rPr>
              <a:t>Классификация</a:t>
            </a:r>
          </a:p>
          <a:p>
            <a:pPr algn="ctr">
              <a:buNone/>
            </a:pPr>
            <a:r>
              <a:rPr lang="ru-RU" dirty="0" smtClean="0"/>
              <a:t> </a:t>
            </a:r>
            <a:r>
              <a:rPr lang="ru-RU" b="1" dirty="0" err="1" smtClean="0">
                <a:solidFill>
                  <a:srgbClr val="663300"/>
                </a:solidFill>
              </a:rPr>
              <a:t>предраковых</a:t>
            </a:r>
            <a:r>
              <a:rPr lang="ru-RU" b="1" dirty="0" smtClean="0">
                <a:solidFill>
                  <a:srgbClr val="663300"/>
                </a:solidFill>
              </a:rPr>
              <a:t> заболеваний красной каймы губ</a:t>
            </a:r>
          </a:p>
          <a:p>
            <a:pPr algn="ctr">
              <a:buNone/>
            </a:pPr>
            <a:endParaRPr lang="ru-RU" b="1" dirty="0" smtClean="0">
              <a:solidFill>
                <a:srgbClr val="66330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А. </a:t>
            </a:r>
            <a:r>
              <a:rPr lang="ru-RU" b="1" dirty="0" smtClean="0"/>
              <a:t>С высокой частотой </a:t>
            </a:r>
            <a:r>
              <a:rPr lang="ru-RU" b="1" dirty="0" err="1" smtClean="0"/>
              <a:t>озлокачествления</a:t>
            </a:r>
            <a:r>
              <a:rPr lang="ru-RU" b="1" dirty="0" smtClean="0"/>
              <a:t> (</a:t>
            </a:r>
            <a:r>
              <a:rPr lang="ru-RU" sz="2600" b="1" dirty="0" smtClean="0">
                <a:solidFill>
                  <a:srgbClr val="C00000"/>
                </a:solidFill>
              </a:rPr>
              <a:t>облигатные</a:t>
            </a:r>
            <a:r>
              <a:rPr lang="ru-RU" b="1" dirty="0" smtClean="0"/>
              <a:t>):</a:t>
            </a:r>
          </a:p>
          <a:p>
            <a:pPr marL="514350" indent="-514350" algn="ctr">
              <a:buNone/>
            </a:pPr>
            <a:r>
              <a:rPr lang="ru-RU" sz="2600" b="1" dirty="0" smtClean="0"/>
              <a:t>1)  </a:t>
            </a:r>
            <a:r>
              <a:rPr lang="ru-RU" b="1" dirty="0" smtClean="0"/>
              <a:t>бородавчатый </a:t>
            </a:r>
            <a:r>
              <a:rPr lang="ru-RU" b="1" dirty="0" err="1" smtClean="0"/>
              <a:t>предрак</a:t>
            </a:r>
            <a:r>
              <a:rPr lang="ru-RU" b="1" dirty="0" smtClean="0"/>
              <a:t>;</a:t>
            </a:r>
          </a:p>
          <a:p>
            <a:pPr algn="ctr">
              <a:buNone/>
            </a:pPr>
            <a:r>
              <a:rPr lang="ru-RU" sz="2600" b="1" dirty="0" smtClean="0"/>
              <a:t>2)  </a:t>
            </a:r>
            <a:r>
              <a:rPr lang="ru-RU" b="1" dirty="0" smtClean="0"/>
              <a:t>ограниченный </a:t>
            </a:r>
            <a:r>
              <a:rPr lang="ru-RU" b="1" dirty="0" err="1" smtClean="0"/>
              <a:t>предраковый</a:t>
            </a:r>
            <a:r>
              <a:rPr lang="ru-RU" b="1" dirty="0" smtClean="0"/>
              <a:t> гиперкератоз;	</a:t>
            </a:r>
          </a:p>
          <a:p>
            <a:pPr algn="ctr">
              <a:buNone/>
            </a:pPr>
            <a:r>
              <a:rPr lang="ru-RU" sz="2600" b="1" dirty="0" smtClean="0"/>
              <a:t>3)  </a:t>
            </a:r>
            <a:r>
              <a:rPr lang="ru-RU" b="1" dirty="0" smtClean="0"/>
              <a:t>абразивный </a:t>
            </a:r>
            <a:r>
              <a:rPr lang="ru-RU" b="1" dirty="0" err="1" smtClean="0"/>
              <a:t>преканкрозный</a:t>
            </a:r>
            <a:r>
              <a:rPr lang="ru-RU" b="1" dirty="0" smtClean="0"/>
              <a:t> </a:t>
            </a:r>
            <a:r>
              <a:rPr lang="ru-RU" b="1" dirty="0" err="1" smtClean="0"/>
              <a:t>хейлит</a:t>
            </a:r>
            <a:r>
              <a:rPr lang="ru-RU" b="1" dirty="0" smtClean="0"/>
              <a:t> </a:t>
            </a:r>
            <a:r>
              <a:rPr lang="ru-RU" b="1" dirty="0" err="1" smtClean="0"/>
              <a:t>Манганотти</a:t>
            </a:r>
            <a:r>
              <a:rPr lang="ru-RU" b="1" dirty="0" smtClean="0"/>
              <a:t>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Б.  </a:t>
            </a:r>
            <a:r>
              <a:rPr lang="ru-RU" b="1" dirty="0" smtClean="0"/>
              <a:t>С малой частотой </a:t>
            </a:r>
            <a:r>
              <a:rPr lang="ru-RU" b="1" dirty="0" err="1" smtClean="0"/>
              <a:t>озлокачествления</a:t>
            </a:r>
            <a:r>
              <a:rPr lang="ru-RU" b="1" dirty="0" smtClean="0"/>
              <a:t> (</a:t>
            </a:r>
            <a:r>
              <a:rPr lang="ru-RU" sz="2600" b="1" dirty="0" smtClean="0">
                <a:solidFill>
                  <a:srgbClr val="C00000"/>
                </a:solidFill>
              </a:rPr>
              <a:t>факультативные</a:t>
            </a:r>
            <a:r>
              <a:rPr lang="ru-RU" b="1" dirty="0" smtClean="0"/>
              <a:t>):</a:t>
            </a:r>
          </a:p>
          <a:p>
            <a:pPr algn="ctr">
              <a:buNone/>
            </a:pPr>
            <a:r>
              <a:rPr lang="ru-RU" sz="2600" b="1" dirty="0" smtClean="0"/>
              <a:t>1)   </a:t>
            </a:r>
            <a:r>
              <a:rPr lang="ru-RU" b="1" dirty="0" smtClean="0"/>
              <a:t>лейкоплакия;</a:t>
            </a:r>
          </a:p>
          <a:p>
            <a:pPr algn="ctr">
              <a:buNone/>
            </a:pPr>
            <a:r>
              <a:rPr lang="ru-RU" sz="2600" b="1" dirty="0" smtClean="0"/>
              <a:t>2)   </a:t>
            </a:r>
            <a:r>
              <a:rPr lang="ru-RU" b="1" dirty="0" err="1" smtClean="0"/>
              <a:t>кератоакантома</a:t>
            </a:r>
            <a:r>
              <a:rPr lang="ru-RU" b="1" dirty="0" smtClean="0"/>
              <a:t>;</a:t>
            </a:r>
          </a:p>
          <a:p>
            <a:pPr algn="ctr">
              <a:buNone/>
            </a:pPr>
            <a:r>
              <a:rPr lang="ru-RU" sz="2600" b="1" dirty="0" smtClean="0"/>
              <a:t>3)   </a:t>
            </a:r>
            <a:r>
              <a:rPr lang="ru-RU" b="1" dirty="0" smtClean="0"/>
              <a:t>кожный рог;</a:t>
            </a:r>
          </a:p>
          <a:p>
            <a:pPr algn="ctr">
              <a:buNone/>
            </a:pPr>
            <a:r>
              <a:rPr lang="ru-RU" sz="2600" b="1" dirty="0" smtClean="0"/>
              <a:t>4)   </a:t>
            </a:r>
            <a:r>
              <a:rPr lang="ru-RU" b="1" dirty="0" smtClean="0"/>
              <a:t>папиллома с ороговением;</a:t>
            </a:r>
          </a:p>
          <a:p>
            <a:pPr algn="ctr">
              <a:buNone/>
            </a:pPr>
            <a:r>
              <a:rPr lang="ru-RU" sz="2600" b="1" dirty="0" smtClean="0"/>
              <a:t>5)  </a:t>
            </a:r>
            <a:r>
              <a:rPr lang="ru-RU" b="1" dirty="0" smtClean="0"/>
              <a:t>эрозивно-язвенная и гиперкератотическая формы красной волчанки и красного плоского лишая;</a:t>
            </a:r>
          </a:p>
          <a:p>
            <a:pPr algn="ctr">
              <a:buNone/>
            </a:pPr>
            <a:r>
              <a:rPr lang="ru-RU" sz="2600" b="1" dirty="0" smtClean="0"/>
              <a:t>6)  </a:t>
            </a:r>
            <a:r>
              <a:rPr lang="ru-RU" b="1" dirty="0" smtClean="0"/>
              <a:t>постлучевой </a:t>
            </a:r>
            <a:r>
              <a:rPr lang="ru-RU" b="1" dirty="0" err="1" smtClean="0"/>
              <a:t>хейлит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784976" cy="6552728"/>
          </a:xfrm>
          <a:ln w="28575">
            <a:solidFill>
              <a:srgbClr val="663300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dirty="0">
                <a:solidFill>
                  <a:srgbClr val="FFFF00"/>
                </a:solidFill>
              </a:rPr>
              <a:t>             </a:t>
            </a:r>
            <a:r>
              <a:rPr lang="ru-RU" b="1" dirty="0"/>
              <a:t>В данную классификацию 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b="1" dirty="0"/>
              <a:t>  не включены редко </a:t>
            </a:r>
            <a:r>
              <a:rPr lang="ru-RU" b="1" dirty="0" err="1"/>
              <a:t>озлокачествляющиеся</a:t>
            </a:r>
            <a:r>
              <a:rPr lang="ru-RU" b="1" dirty="0"/>
              <a:t> заболевания (плоская лейкоплакия, хронические трещины губ и др.), а также актинический </a:t>
            </a:r>
            <a:r>
              <a:rPr lang="ru-RU" b="1" dirty="0">
                <a:effectLst/>
              </a:rPr>
              <a:t>и метеорологический </a:t>
            </a:r>
            <a:r>
              <a:rPr lang="ru-RU" b="1" dirty="0" err="1">
                <a:effectLst/>
              </a:rPr>
              <a:t>хейлиты</a:t>
            </a:r>
            <a:r>
              <a:rPr lang="ru-RU" b="1" dirty="0">
                <a:effectLst/>
              </a:rPr>
              <a:t>, рубцы и рубцовая атрофия, которые рассматриваются как </a:t>
            </a:r>
            <a:r>
              <a:rPr lang="ru-RU" b="1" u="sng" dirty="0">
                <a:effectLst/>
              </a:rPr>
              <a:t>фоновые состояния</a:t>
            </a:r>
            <a:r>
              <a:rPr lang="ru-RU" b="1" dirty="0">
                <a:effectLst/>
              </a:rPr>
              <a:t>. 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ru-RU" b="1" dirty="0">
                <a:solidFill>
                  <a:srgbClr val="663300"/>
                </a:solidFill>
              </a:rPr>
              <a:t>Болезнь </a:t>
            </a:r>
            <a:r>
              <a:rPr lang="ru-RU" b="1" dirty="0" err="1">
                <a:solidFill>
                  <a:srgbClr val="663300"/>
                </a:solidFill>
              </a:rPr>
              <a:t>Боуэна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90600"/>
            <a:ext cx="8784976" cy="5678760"/>
          </a:xfrm>
          <a:ln w="28575">
            <a:solidFill>
              <a:srgbClr val="663300"/>
            </a:solidFill>
          </a:ln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ru-RU" sz="2800" dirty="0">
                <a:solidFill>
                  <a:srgbClr val="FFFF00"/>
                </a:solidFill>
              </a:rPr>
              <a:t>                  </a:t>
            </a:r>
            <a:r>
              <a:rPr lang="ru-RU" sz="2800" b="1" dirty="0"/>
              <a:t>Описана в 1912г. </a:t>
            </a:r>
            <a:r>
              <a:rPr lang="en-US" sz="2800" b="1" dirty="0"/>
              <a:t>BOWEN</a:t>
            </a:r>
            <a:r>
              <a:rPr lang="ru-RU" sz="2800" b="1" dirty="0"/>
              <a:t>, 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/>
              <a:t>    обладает наибольшей потенциальной злокачественностью среди </a:t>
            </a:r>
            <a:r>
              <a:rPr lang="ru-RU" sz="2800" b="1" dirty="0" err="1"/>
              <a:t>предраковых</a:t>
            </a:r>
            <a:r>
              <a:rPr lang="ru-RU" sz="2800" b="1" dirty="0"/>
              <a:t> заболеваний и укладывается в понятие 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en-US" sz="2800" b="1" u="sng" dirty="0"/>
              <a:t>cancer in situ</a:t>
            </a:r>
            <a:r>
              <a:rPr lang="ru-RU" sz="2800" b="1" u="sng" dirty="0"/>
              <a:t>.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/>
              <a:t>Возникает чаще у мужчин, преимущественно в возрасте от 40 до 70 лет. Излюбленная локализация – мягкое нёбо, язычок, </a:t>
            </a:r>
            <a:r>
              <a:rPr lang="ru-RU" sz="2800" b="1" dirty="0" err="1"/>
              <a:t>ретромолярная</a:t>
            </a:r>
            <a:r>
              <a:rPr lang="ru-RU" sz="2800" b="1" dirty="0"/>
              <a:t> область, </a:t>
            </a:r>
            <a:r>
              <a:rPr lang="ru-RU" sz="2800" b="1" dirty="0" smtClean="0"/>
              <a:t>язык.</a:t>
            </a:r>
            <a:r>
              <a:rPr lang="ru-RU" sz="2800" b="1" dirty="0" smtClean="0">
                <a:solidFill>
                  <a:srgbClr val="FFFF00"/>
                </a:solidFill>
              </a:rPr>
              <a:t>.  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663300"/>
                </a:solidFill>
                <a:latin typeface="+mn-lt"/>
              </a:rPr>
              <a:t>Клиника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533400"/>
            <a:ext cx="8856984" cy="6135960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800" b="1" dirty="0"/>
              <a:t>Клиническая картина болезни </a:t>
            </a:r>
            <a:r>
              <a:rPr lang="ru-RU" sz="2800" b="1" dirty="0" err="1"/>
              <a:t>Боуэна</a:t>
            </a:r>
            <a:r>
              <a:rPr lang="ru-RU" sz="2800" b="1" dirty="0"/>
              <a:t> на слизистой </a:t>
            </a:r>
            <a:r>
              <a:rPr lang="ru-RU" sz="2800" b="1" dirty="0" smtClean="0"/>
              <a:t>оболочке </a:t>
            </a:r>
            <a:r>
              <a:rPr lang="ru-RU" sz="2800" b="1" dirty="0"/>
              <a:t>полости рта довольно разнообразна. Чаще обнаруживают один, реже – два и более очагов поражения. 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/>
              <a:t>Возникает ограниченное, медленно увеличивающееся пятнисто-узелковое поражение.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/>
              <a:t>Иногда из-за неравномерного ороговения поражение имеет сходство с </a:t>
            </a:r>
            <a:r>
              <a:rPr lang="ru-RU" sz="2800" b="1" dirty="0" err="1"/>
              <a:t>лейкоплакией</a:t>
            </a:r>
            <a:r>
              <a:rPr lang="ru-RU" sz="2800" b="1" dirty="0"/>
              <a:t> и красным плоским лишаём. Поверхность поражения местами может быть </a:t>
            </a:r>
            <a:r>
              <a:rPr lang="ru-RU" sz="2800" b="1" dirty="0" err="1"/>
              <a:t>эрозирована</a:t>
            </a:r>
            <a:r>
              <a:rPr lang="ru-RU" sz="2800" b="1" dirty="0"/>
              <a:t> или покрыта сосочковыми разрастаниями</a:t>
            </a:r>
            <a:r>
              <a:rPr lang="ru-RU" sz="2800" b="1" dirty="0" smtClean="0"/>
              <a:t>, чаще </a:t>
            </a:r>
            <a:r>
              <a:rPr lang="ru-RU" sz="2800" b="1" dirty="0"/>
              <a:t>она застойно-красная, бархатистая, с мелкими сосочковыми разрастаниями, реже – гладкая.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ru-RU" sz="3600" b="1" dirty="0">
                <a:solidFill>
                  <a:srgbClr val="663300"/>
                </a:solidFill>
                <a:latin typeface="+mn-lt"/>
              </a:rPr>
              <a:t>Клиника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/>
              <a:t> 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179512" y="1340768"/>
            <a:ext cx="8784976" cy="5174493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3200" b="1" dirty="0"/>
              <a:t>При длительном существовании поражения выявляется лёгкая атрофия слизистой оболочки и тогда очаг слегка западает. При слиянии нескольких очагов образуются бляшки неправильных очертаний. Субъективные ощущения могут отсутствовать.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064896" cy="28803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663300"/>
                </a:solidFill>
                <a:latin typeface="+mn-lt"/>
              </a:rPr>
              <a:t>Клиника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620688"/>
            <a:ext cx="8928992" cy="5904656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000" dirty="0"/>
              <a:t>         </a:t>
            </a:r>
            <a:r>
              <a:rPr lang="ru-RU" sz="2000" dirty="0" smtClean="0"/>
              <a:t>       </a:t>
            </a:r>
            <a:r>
              <a:rPr lang="ru-RU" sz="2800" b="1" dirty="0" smtClean="0"/>
              <a:t>Однако </a:t>
            </a:r>
            <a:r>
              <a:rPr lang="ru-RU" sz="2800" b="1" dirty="0"/>
              <a:t>не во всех случаях болезни </a:t>
            </a:r>
            <a:r>
              <a:rPr lang="ru-RU" sz="2800" b="1" dirty="0" err="1">
                <a:solidFill>
                  <a:srgbClr val="663300"/>
                </a:solidFill>
              </a:rPr>
              <a:t>Боуэна</a:t>
            </a:r>
            <a:r>
              <a:rPr lang="ru-RU" sz="2800" b="1" dirty="0"/>
              <a:t> бывает ясная клиническая картина. Известны описания, когда заболевание характеризовалось лишь небольшой гиперемией маленького участка слизистой оболочки или клинически было неотличимо от лейкоплакии.   Иногда проявление болезни </a:t>
            </a:r>
            <a:r>
              <a:rPr lang="ru-RU" sz="2800" b="1" dirty="0" err="1">
                <a:solidFill>
                  <a:srgbClr val="663300"/>
                </a:solidFill>
              </a:rPr>
              <a:t>Боуэна</a:t>
            </a:r>
            <a:r>
              <a:rPr lang="ru-RU" sz="2800" b="1" dirty="0"/>
              <a:t> чётким серовато-белым рисунком напоминает клиническую картину красного плоского лишая, а складчатостью слизистой оболочки в очаге – лейкоплакию. Такой характер поражения отмечается при локализации болезни </a:t>
            </a:r>
            <a:r>
              <a:rPr lang="ru-RU" sz="2800" b="1" dirty="0" err="1">
                <a:solidFill>
                  <a:srgbClr val="663300"/>
                </a:solidFill>
              </a:rPr>
              <a:t>Боуэна</a:t>
            </a:r>
            <a:r>
              <a:rPr lang="ru-RU" sz="2800" b="1" dirty="0"/>
              <a:t> на слизистой оболочки щёк.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632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Слайд" r:id="rId3" imgW="4187337" imgH="3140502" progId="PowerPoint.Slide.8">
                  <p:embed/>
                </p:oleObj>
              </mc:Choice>
              <mc:Fallback>
                <p:oleObj name="Слайд" r:id="rId3" imgW="4187337" imgH="314050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91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2743200" y="62484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663300"/>
                </a:solidFill>
              </a:rPr>
              <a:t>Болезнь </a:t>
            </a:r>
            <a:r>
              <a:rPr lang="ru-RU" sz="2000" b="1" dirty="0" err="1">
                <a:solidFill>
                  <a:srgbClr val="663300"/>
                </a:solidFill>
              </a:rPr>
              <a:t>Боуэна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6096000"/>
            <a:ext cx="152400" cy="76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r>
              <a:rPr lang="ru-RU" sz="800"/>
              <a:t> </a:t>
            </a:r>
          </a:p>
        </p:txBody>
      </p:sp>
      <p:pic>
        <p:nvPicPr>
          <p:cNvPr id="121860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"/>
            <a:ext cx="7620000" cy="5718175"/>
          </a:xfrm>
          <a:prstGeom prst="rect">
            <a:avLst/>
          </a:prstGeom>
          <a:noFill/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1066800" y="6288088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0" y="6248400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663300"/>
                </a:solidFill>
              </a:rPr>
              <a:t>Болезнь </a:t>
            </a:r>
            <a:r>
              <a:rPr lang="ru-RU" b="1" dirty="0" err="1">
                <a:solidFill>
                  <a:srgbClr val="663300"/>
                </a:solidFill>
              </a:rPr>
              <a:t>Боуэна</a:t>
            </a:r>
            <a:r>
              <a:rPr lang="ru-RU" b="1" dirty="0">
                <a:solidFill>
                  <a:srgbClr val="663300"/>
                </a:solidFill>
              </a:rPr>
              <a:t> на боковой поверхности языка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838200"/>
            <a:ext cx="7325816" cy="5287963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ПЛАН:</a:t>
            </a:r>
          </a:p>
          <a:p>
            <a:pPr algn="ctr">
              <a:lnSpc>
                <a:spcPct val="80000"/>
              </a:lnSpc>
              <a:buClr>
                <a:srgbClr val="C00000"/>
              </a:buClr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определение и понятие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предрака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кожи и слизистой оболочки полости рта</a:t>
            </a:r>
          </a:p>
          <a:p>
            <a:pPr algn="ctr" eaLnBrk="1" hangingPunct="1">
              <a:buClr>
                <a:srgbClr val="C00000"/>
              </a:buClr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классификация</a:t>
            </a:r>
          </a:p>
          <a:p>
            <a:pPr algn="ctr" eaLnBrk="1" hangingPunct="1">
              <a:buClr>
                <a:srgbClr val="C00000"/>
              </a:buClr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клиника</a:t>
            </a:r>
          </a:p>
          <a:p>
            <a:pPr algn="ctr" eaLnBrk="1" hangingPunct="1">
              <a:buClr>
                <a:srgbClr val="C00000"/>
              </a:buClr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диагностика</a:t>
            </a:r>
          </a:p>
          <a:p>
            <a:pPr algn="ctr" eaLnBrk="1" hangingPunct="1">
              <a:buClr>
                <a:srgbClr val="C00000"/>
              </a:buClr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лечение</a:t>
            </a:r>
          </a:p>
          <a:p>
            <a:pPr algn="ctr" eaLnBrk="1" hangingPunct="1">
              <a:buClr>
                <a:srgbClr val="C00000"/>
              </a:buClr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профилактика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dmin.COMP-695050A2BF\Рабочий стол\Предраков\bolezn bowe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16608" cy="63219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23928" y="6237312"/>
            <a:ext cx="180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</a:rPr>
              <a:t>Болезнь </a:t>
            </a:r>
            <a:r>
              <a:rPr lang="ru-RU" b="1" dirty="0" err="1" smtClean="0">
                <a:solidFill>
                  <a:srgbClr val="663300"/>
                </a:solidFill>
              </a:rPr>
              <a:t>Боуэна</a:t>
            </a:r>
            <a:endParaRPr lang="ru-RU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Documents and Settings\Admin.COMP-695050A2BF\Рабочий стол\Предраков\bovena_bolezn_4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990" y="51448"/>
            <a:ext cx="9181608" cy="61138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3731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3300"/>
                </a:solidFill>
              </a:rPr>
              <a:t>Болезнь </a:t>
            </a:r>
            <a:r>
              <a:rPr lang="ru-RU" b="1" dirty="0" err="1" smtClean="0">
                <a:solidFill>
                  <a:srgbClr val="663300"/>
                </a:solidFill>
              </a:rPr>
              <a:t>Боуэна</a:t>
            </a:r>
            <a:endParaRPr lang="ru-RU" b="1" dirty="0" smtClean="0">
              <a:solidFill>
                <a:srgbClr val="663300"/>
              </a:solidFill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663300"/>
                </a:solidFill>
                <a:effectLst/>
                <a:latin typeface="+mn-lt"/>
              </a:rPr>
              <a:t>Гистология: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/>
              <a:t> 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251520" y="754797"/>
            <a:ext cx="8712968" cy="5693866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252413" algn="ctr"/>
            <a:r>
              <a:rPr lang="ru-RU" sz="2800" dirty="0" smtClean="0"/>
              <a:t>слабо </a:t>
            </a:r>
            <a:r>
              <a:rPr lang="ru-RU" sz="2800" dirty="0"/>
              <a:t>выраженный </a:t>
            </a:r>
            <a:r>
              <a:rPr lang="ru-RU" sz="2800" b="1" dirty="0" err="1"/>
              <a:t>гипер</a:t>
            </a:r>
            <a:r>
              <a:rPr lang="ru-RU" sz="2800" dirty="0"/>
              <a:t>-</a:t>
            </a:r>
            <a:r>
              <a:rPr lang="ru-RU" sz="2800" b="1" dirty="0"/>
              <a:t> или </a:t>
            </a:r>
            <a:r>
              <a:rPr lang="ru-RU" sz="2800" b="1" dirty="0" err="1"/>
              <a:t>паракератоз</a:t>
            </a:r>
            <a:r>
              <a:rPr lang="ru-RU" sz="2800" dirty="0"/>
              <a:t>, всегда имеются </a:t>
            </a:r>
            <a:r>
              <a:rPr lang="ru-RU" sz="2800" dirty="0" err="1"/>
              <a:t>акантоз</a:t>
            </a:r>
            <a:r>
              <a:rPr lang="ru-RU" sz="2800" dirty="0"/>
              <a:t> и расширенные эпителиальные выросты, базальный слой сохранён, </a:t>
            </a:r>
            <a:r>
              <a:rPr lang="ru-RU" sz="2800" dirty="0" err="1"/>
              <a:t>инвазивного</a:t>
            </a:r>
            <a:r>
              <a:rPr lang="ru-RU" sz="2800" dirty="0"/>
              <a:t> роста нет.</a:t>
            </a:r>
          </a:p>
          <a:p>
            <a:pPr indent="252413" algn="ctr"/>
            <a:r>
              <a:rPr lang="ru-RU" sz="2800" dirty="0"/>
              <a:t>                В </a:t>
            </a:r>
            <a:r>
              <a:rPr lang="ru-RU" sz="2800" u="sng" dirty="0"/>
              <a:t>шиповатом слое </a:t>
            </a:r>
            <a:r>
              <a:rPr lang="ru-RU" sz="2800" dirty="0"/>
              <a:t>– картина </a:t>
            </a:r>
            <a:endParaRPr lang="ru-RU" sz="2800" dirty="0" smtClean="0"/>
          </a:p>
          <a:p>
            <a:pPr indent="252413" algn="ctr"/>
            <a:r>
              <a:rPr lang="en-US" sz="2800" b="1" dirty="0" smtClean="0"/>
              <a:t>cancer </a:t>
            </a:r>
            <a:r>
              <a:rPr lang="en-US" sz="2800" b="1" dirty="0"/>
              <a:t>in situ</a:t>
            </a:r>
            <a:r>
              <a:rPr lang="ru-RU" sz="2800" dirty="0"/>
              <a:t>, т.е. </a:t>
            </a:r>
            <a:r>
              <a:rPr lang="ru-RU" sz="2800" dirty="0" err="1"/>
              <a:t>интраэпителиального</a:t>
            </a:r>
            <a:r>
              <a:rPr lang="ru-RU" sz="2800" dirty="0"/>
              <a:t> рака, который не сопровождается инфильтративным ростом. В </a:t>
            </a:r>
            <a:r>
              <a:rPr lang="ru-RU" sz="2800" u="sng" dirty="0"/>
              <a:t>шиповатом </a:t>
            </a:r>
            <a:r>
              <a:rPr lang="ru-RU" sz="2800" dirty="0"/>
              <a:t>слое встречаются уродливые, «чудовищные» клетки, иногда с множественными ядрами. Часто происходит </a:t>
            </a:r>
            <a:r>
              <a:rPr lang="ru-RU" sz="2800" b="1" dirty="0" err="1"/>
              <a:t>кератинизация</a:t>
            </a:r>
            <a:r>
              <a:rPr lang="ru-RU" sz="2800" dirty="0"/>
              <a:t> отдельных клеток </a:t>
            </a:r>
            <a:r>
              <a:rPr lang="ru-RU" sz="2800" dirty="0" err="1"/>
              <a:t>мальпигиевого</a:t>
            </a:r>
            <a:r>
              <a:rPr lang="ru-RU" sz="2800" dirty="0"/>
              <a:t> слоя, могут развиваться истинные  </a:t>
            </a:r>
            <a:endParaRPr lang="ru-RU" sz="2800" dirty="0" smtClean="0"/>
          </a:p>
          <a:p>
            <a:pPr indent="252413" algn="ctr"/>
            <a:r>
              <a:rPr lang="ru-RU" sz="2800" dirty="0" smtClean="0"/>
              <a:t>«</a:t>
            </a:r>
            <a:r>
              <a:rPr lang="ru-RU" sz="2800" b="1" dirty="0"/>
              <a:t>роговые жемчужины</a:t>
            </a:r>
            <a:r>
              <a:rPr lang="ru-RU" sz="2800" dirty="0"/>
              <a:t>».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ru-RU" sz="2400" b="1" dirty="0">
                <a:solidFill>
                  <a:srgbClr val="663300"/>
                </a:solidFill>
                <a:effectLst/>
                <a:latin typeface="+mn-lt"/>
              </a:rPr>
              <a:t>Гистология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764704"/>
            <a:ext cx="8928992" cy="5904656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 smtClean="0"/>
              <a:t>              </a:t>
            </a:r>
            <a:r>
              <a:rPr lang="ru-RU" b="1" dirty="0" smtClean="0"/>
              <a:t>В </a:t>
            </a:r>
            <a:r>
              <a:rPr lang="ru-RU" b="1" dirty="0"/>
              <a:t>роговом слое, если он имеется, иногда обнаруживают «зёрна» и «круглые тельца», аналогичные тем, которые бывают при болезни Дарье. </a:t>
            </a:r>
            <a:r>
              <a:rPr lang="ru-RU" b="1" dirty="0" smtClean="0"/>
              <a:t>В </a:t>
            </a:r>
            <a:r>
              <a:rPr lang="ru-RU" b="1" dirty="0"/>
              <a:t>верхней части соединительнотканного слоя имеется небольшой инфильтрат, состоящий в основном из лимфоцитов и плазматических клеток.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28600"/>
            <a:ext cx="8712968" cy="6368752"/>
          </a:xfrm>
          <a:ln w="28575">
            <a:solidFill>
              <a:srgbClr val="663300"/>
            </a:solidFill>
          </a:ln>
        </p:spPr>
        <p:txBody>
          <a:bodyPr>
            <a:normAutofit fontScale="92500"/>
          </a:bodyPr>
          <a:lstStyle/>
          <a:p>
            <a:pPr algn="ctr">
              <a:buFont typeface="Wingdings" pitchFamily="2" charset="2"/>
              <a:buNone/>
            </a:pPr>
            <a:r>
              <a:rPr lang="ru-RU" sz="2800" b="1" dirty="0">
                <a:solidFill>
                  <a:srgbClr val="FFFF00"/>
                </a:solidFill>
              </a:rPr>
              <a:t>   </a:t>
            </a:r>
            <a:r>
              <a:rPr lang="ru-RU" sz="2800" b="1" dirty="0" smtClean="0">
                <a:solidFill>
                  <a:srgbClr val="663300"/>
                </a:solidFill>
              </a:rPr>
              <a:t>Болезнь </a:t>
            </a:r>
            <a:r>
              <a:rPr lang="ru-RU" sz="2800" b="1" dirty="0" err="1" smtClean="0">
                <a:solidFill>
                  <a:srgbClr val="663300"/>
                </a:solidFill>
              </a:rPr>
              <a:t>Боуэна</a:t>
            </a:r>
            <a:r>
              <a:rPr lang="ru-RU" sz="2800" dirty="0" smtClean="0">
                <a:solidFill>
                  <a:srgbClr val="663300"/>
                </a:solidFill>
              </a:rPr>
              <a:t>         </a:t>
            </a:r>
            <a:endParaRPr lang="ru-RU" sz="2800" dirty="0">
              <a:solidFill>
                <a:srgbClr val="663300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/>
              <a:t>         Встречается у взрослых и может развиваться на любом участке кожного покрова. Имеет вид несколько возвышенной бляшки. Если очагов несколько, то соседние иногда сливаются. Очертания полициклические или неправильные.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/>
              <a:t>       Клиническая картина разнообразна: папулы величиной с чечевицу, с шелушением на поверхности или диски разной величины, покрытые </a:t>
            </a:r>
            <a:endParaRPr lang="ru-RU" sz="2800" b="1" dirty="0" smtClean="0"/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 smtClean="0"/>
              <a:t>чешуйками-корками</a:t>
            </a:r>
            <a:r>
              <a:rPr lang="ru-RU" sz="2800" b="1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928992" cy="6741368"/>
          </a:xfrm>
          <a:ln w="28575">
            <a:solidFill>
              <a:srgbClr val="663300"/>
            </a:solidFill>
          </a:ln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dirty="0" smtClean="0">
                <a:effectLst/>
              </a:rPr>
              <a:t>         </a:t>
            </a:r>
            <a:r>
              <a:rPr lang="ru-RU" sz="2800" b="1" dirty="0" smtClean="0">
                <a:effectLst/>
              </a:rPr>
              <a:t>Периферия </a:t>
            </a:r>
            <a:r>
              <a:rPr lang="ru-RU" sz="2800" b="1" dirty="0">
                <a:effectLst/>
              </a:rPr>
              <a:t>бляшки сильно возвышается и интенсивно окрашена в коричнево-красный цвет, тогда как в центре её процесс может разрешаться. Другие бляшки могут быть покрыты тонкими чешуйками различного цвета, по снятии которых обнажается эрозивная или язвенная поверхность. </a:t>
            </a:r>
            <a:endParaRPr lang="ru-RU" sz="2800" b="1" dirty="0" smtClean="0">
              <a:effectLst/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 smtClean="0">
                <a:effectLst/>
              </a:rPr>
              <a:t>В </a:t>
            </a:r>
            <a:r>
              <a:rPr lang="ru-RU" sz="2800" b="1" dirty="0">
                <a:effectLst/>
              </a:rPr>
              <a:t>некоторых случаях атрофия эпидермиса может быть преобладающей и образование скорее имеет вид пятна, чем папулы. Клинически есть известное сходство болезни </a:t>
            </a:r>
            <a:r>
              <a:rPr lang="ru-RU" sz="2800" b="1" dirty="0" err="1">
                <a:solidFill>
                  <a:srgbClr val="663300"/>
                </a:solidFill>
                <a:effectLst/>
              </a:rPr>
              <a:t>Боуэна</a:t>
            </a:r>
            <a:r>
              <a:rPr lang="ru-RU" sz="2800" b="1" dirty="0">
                <a:effectLst/>
              </a:rPr>
              <a:t> с поверхностно растущей </a:t>
            </a:r>
            <a:r>
              <a:rPr lang="ru-RU" sz="2800" b="1" u="sng" dirty="0" err="1">
                <a:effectLst/>
              </a:rPr>
              <a:t>базалиомой</a:t>
            </a:r>
            <a:r>
              <a:rPr lang="ru-RU" sz="2800" b="1" dirty="0">
                <a:effectLst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712968" cy="6408712"/>
          </a:xfrm>
          <a:ln w="28575">
            <a:solidFill>
              <a:srgbClr val="663300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/>
              <a:t>Гистологическая картина характерна: </a:t>
            </a:r>
            <a:r>
              <a:rPr lang="ru-RU" sz="2800" b="1" dirty="0" err="1"/>
              <a:t>дискератотические</a:t>
            </a:r>
            <a:r>
              <a:rPr lang="ru-RU" sz="2800" b="1" dirty="0"/>
              <a:t> изменения в эпидермисе.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/>
              <a:t>Патологический процесс может долго оставаться неизменным, но характерным является раннее или более позднее превращение в базальноклеточный или плоскоклеточный рак.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/>
              <a:t>Лечение хирургическое.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86106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28600"/>
            <a:ext cx="8784976" cy="6440760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ru-RU" b="1" dirty="0"/>
              <a:t>Течение </a:t>
            </a:r>
            <a:r>
              <a:rPr lang="ru-RU" dirty="0"/>
              <a:t>болезни </a:t>
            </a:r>
            <a:r>
              <a:rPr lang="ru-RU" b="1" dirty="0" err="1">
                <a:solidFill>
                  <a:srgbClr val="663300"/>
                </a:solidFill>
              </a:rPr>
              <a:t>Боуэна</a:t>
            </a:r>
            <a:r>
              <a:rPr lang="ru-RU" dirty="0"/>
              <a:t> обычно неблагоприятное, ранний </a:t>
            </a:r>
            <a:r>
              <a:rPr lang="ru-RU" dirty="0" err="1"/>
              <a:t>инвазивный</a:t>
            </a:r>
            <a:r>
              <a:rPr lang="ru-RU" dirty="0"/>
              <a:t> рост наблюдается при локализации процесса на слизистой оболочке полости рта.</a:t>
            </a:r>
          </a:p>
          <a:p>
            <a:pPr algn="ctr">
              <a:buFont typeface="Wingdings" pitchFamily="2" charset="2"/>
              <a:buNone/>
            </a:pPr>
            <a:r>
              <a:rPr lang="ru-RU" b="1" dirty="0">
                <a:effectLst/>
              </a:rPr>
              <a:t>Прогноз</a:t>
            </a:r>
            <a:r>
              <a:rPr lang="ru-RU" dirty="0">
                <a:effectLst/>
              </a:rPr>
              <a:t> без лечения плохой. </a:t>
            </a:r>
          </a:p>
          <a:p>
            <a:pPr algn="ctr">
              <a:buFont typeface="Wingdings" pitchFamily="2" charset="2"/>
              <a:buNone/>
            </a:pPr>
            <a:r>
              <a:rPr lang="ru-RU" b="1" dirty="0"/>
              <a:t>Диагностика </a:t>
            </a:r>
            <a:r>
              <a:rPr lang="ru-RU" dirty="0"/>
              <a:t>с локализацией на слизистой оболочке рта клинически трудна.</a:t>
            </a:r>
          </a:p>
          <a:p>
            <a:pPr algn="ctr">
              <a:buFont typeface="Wingdings" pitchFamily="2" charset="2"/>
              <a:buNone/>
            </a:pPr>
            <a:r>
              <a:rPr lang="ru-RU" sz="2800" dirty="0"/>
              <a:t>Необходимо </a:t>
            </a:r>
            <a:r>
              <a:rPr lang="ru-RU" sz="2800" b="1" dirty="0"/>
              <a:t>гистологическое</a:t>
            </a:r>
            <a:r>
              <a:rPr lang="ru-RU" sz="2800" dirty="0"/>
              <a:t> подтверждение.</a:t>
            </a:r>
          </a:p>
          <a:p>
            <a:pPr algn="ctr">
              <a:buFont typeface="Wingdings" pitchFamily="2" charset="2"/>
              <a:buNone/>
            </a:pPr>
            <a:r>
              <a:rPr lang="ru-RU" b="1" dirty="0"/>
              <a:t>  Лечение – </a:t>
            </a:r>
            <a:r>
              <a:rPr lang="ru-RU" sz="2800" dirty="0"/>
              <a:t>полное удаление</a:t>
            </a:r>
            <a:r>
              <a:rPr lang="ru-RU" b="1" dirty="0"/>
              <a:t> </a:t>
            </a:r>
            <a:r>
              <a:rPr lang="ru-RU" sz="2800" dirty="0"/>
              <a:t>участка поражения в пределах здоровых тканей. </a:t>
            </a:r>
            <a:endParaRPr lang="ru-RU" sz="2800" dirty="0" smtClean="0"/>
          </a:p>
          <a:p>
            <a:pPr algn="ctr">
              <a:buFont typeface="Wingdings" pitchFamily="2" charset="2"/>
              <a:buNone/>
            </a:pPr>
            <a:r>
              <a:rPr lang="ru-RU" sz="2800" dirty="0" smtClean="0"/>
              <a:t>Если </a:t>
            </a:r>
            <a:r>
              <a:rPr lang="ru-RU" sz="2800" dirty="0"/>
              <a:t>это невозможно, то близкофокусная рентгенотерапия.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663300"/>
                </a:solidFill>
                <a:effectLst/>
                <a:latin typeface="+mn-lt"/>
              </a:rPr>
              <a:t>Бородавчатый </a:t>
            </a:r>
            <a:r>
              <a:rPr lang="ru-RU" sz="3200" b="1" dirty="0" err="1">
                <a:solidFill>
                  <a:srgbClr val="663300"/>
                </a:solidFill>
                <a:effectLst/>
                <a:latin typeface="+mn-lt"/>
              </a:rPr>
              <a:t>предрак</a:t>
            </a:r>
            <a:endParaRPr lang="ru-RU" sz="3200" b="1" dirty="0">
              <a:solidFill>
                <a:srgbClr val="663300"/>
              </a:solidFill>
              <a:effectLst/>
              <a:latin typeface="+mn-lt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14400"/>
            <a:ext cx="8856984" cy="5682952"/>
          </a:xfrm>
          <a:ln w="28575">
            <a:solidFill>
              <a:srgbClr val="663300"/>
            </a:solidFill>
          </a:ln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rgbClr val="FFFF00"/>
                </a:solidFill>
                <a:latin typeface="Arial" charset="0"/>
              </a:rPr>
              <a:t>          </a:t>
            </a:r>
            <a:r>
              <a:rPr lang="ru-RU" sz="2800" b="1" dirty="0"/>
              <a:t>Описан в 1965 г. </a:t>
            </a:r>
            <a:r>
              <a:rPr lang="ru-RU" sz="2800" b="1" dirty="0" err="1"/>
              <a:t>А.Л.Машкилейсоном</a:t>
            </a:r>
            <a:r>
              <a:rPr lang="ru-RU" sz="2800" b="1" dirty="0"/>
              <a:t> как самостоятельная форма </a:t>
            </a:r>
            <a:r>
              <a:rPr lang="ru-RU" sz="2800" b="1" dirty="0" err="1"/>
              <a:t>предрака</a:t>
            </a:r>
            <a:r>
              <a:rPr lang="ru-RU" sz="2800" b="1" dirty="0"/>
              <a:t> красной каймы губ, обладающая высокой потенциальной злокачественностью. Он возникает преимущественно на нижней губе, в основном </a:t>
            </a:r>
            <a:endParaRPr lang="ru-RU" sz="2800" b="1" dirty="0" smtClean="0"/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 smtClean="0"/>
              <a:t>у </a:t>
            </a:r>
            <a:r>
              <a:rPr lang="ru-RU" sz="2800" b="1" dirty="0"/>
              <a:t>мужчин в возрасте свыше 40 лет.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/>
              <a:t>           Удельный вес бородавчатого </a:t>
            </a:r>
            <a:r>
              <a:rPr lang="ru-RU" sz="2800" b="1" dirty="0" err="1"/>
              <a:t>предрака</a:t>
            </a:r>
            <a:r>
              <a:rPr lang="ru-RU" sz="2800" b="1" dirty="0"/>
              <a:t> среди всех </a:t>
            </a:r>
            <a:r>
              <a:rPr lang="ru-RU" sz="2800" b="1" dirty="0" err="1"/>
              <a:t>предраковых</a:t>
            </a:r>
            <a:r>
              <a:rPr lang="ru-RU" sz="2800" b="1" dirty="0"/>
              <a:t> заболеваний губ составляет примерно 7%.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60648"/>
            <a:ext cx="8928992" cy="6408712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800" b="1" dirty="0">
                <a:solidFill>
                  <a:srgbClr val="663300"/>
                </a:solidFill>
              </a:rPr>
              <a:t>Клиника</a:t>
            </a:r>
          </a:p>
          <a:p>
            <a:pPr algn="ctr">
              <a:buFont typeface="Wingdings" pitchFamily="2" charset="2"/>
              <a:buNone/>
            </a:pPr>
            <a:r>
              <a:rPr lang="ru-RU" sz="2800" dirty="0"/>
              <a:t>        </a:t>
            </a:r>
            <a:r>
              <a:rPr lang="ru-RU" sz="2800" b="1" dirty="0" smtClean="0"/>
              <a:t>Резко </a:t>
            </a:r>
            <a:r>
              <a:rPr lang="ru-RU" sz="2800" b="1" dirty="0"/>
              <a:t>ограниченный характер. </a:t>
            </a:r>
            <a:endParaRPr lang="ru-RU" sz="2800" b="1" dirty="0" smtClean="0"/>
          </a:p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Строго </a:t>
            </a:r>
            <a:r>
              <a:rPr lang="ru-RU" sz="2800" b="1" dirty="0"/>
              <a:t>на красной кайме губ располагается полушаровидный элемент диаметром от 4мм до 1см. Он выступает на 3-5 мм и имеет плотноватую консистенцию. Окраска такого узелка от цвета нормальной красной каймы до застойно-красного. Поверхность узелка часто бывает покрыта плотно сидящими тонкими чешуйками, напоминая бородавку или </a:t>
            </a:r>
            <a:r>
              <a:rPr lang="ru-RU" sz="2800" b="1" dirty="0" err="1"/>
              <a:t>ороговевающую</a:t>
            </a:r>
            <a:r>
              <a:rPr lang="ru-RU" sz="2800" b="1" dirty="0"/>
              <a:t> папиллому. Пальпация безболезненна. Располагается на внешне неизменённой красной кайме.    </a:t>
            </a:r>
          </a:p>
        </p:txBody>
      </p:sp>
    </p:spTree>
    <p:extLst>
      <p:ext uri="{BB962C8B-B14F-4D97-AF65-F5344CB8AC3E}">
        <p14:creationId xmlns:p14="http://schemas.microsoft.com/office/powerpoint/2010/main" val="4068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60648"/>
            <a:ext cx="7920880" cy="6408712"/>
          </a:xfrm>
          <a:ln w="28575">
            <a:solidFill>
              <a:srgbClr val="663300"/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Развитие рака – многоступенчатый, иногда довольно длительный процесс. Часто раку предшествуют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предраковые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изменения, которые в ряде случаев имеют характер определённого заболевания.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Предраковые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изменения (ПИ) отличаются от рака тем, что не хватает одного или нескольких признаков, совокупность которых позволяет поставить диагноз рака. Эти «недостающие» признаки появляются в результате прерывистой прогрессии. ПИ значительно варьируют в отношении клиники, характера, объёма,  прогноза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 могут развиваться в четырёх основных направлениях: прогрессирование, рост без прогрессирования, длительное существование без значительных изменений, регрессии. Только первый путь развития процесса является непосредственным переходом ПС в рак.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4932" name="Picture 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534400" cy="5951538"/>
          </a:xfrm>
          <a:prstGeom prst="rect">
            <a:avLst/>
          </a:prstGeom>
          <a:noFill/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784225" y="6364288"/>
            <a:ext cx="8054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 dirty="0"/>
              <a:t>Бородавчатый </a:t>
            </a:r>
            <a:r>
              <a:rPr lang="ru-RU" b="1" dirty="0" err="1"/>
              <a:t>предрак</a:t>
            </a:r>
            <a:r>
              <a:rPr lang="ru-RU" b="1" dirty="0"/>
              <a:t> губы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 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2400"/>
            <a:ext cx="8784976" cy="6444952"/>
          </a:xfrm>
          <a:ln w="28575">
            <a:solidFill>
              <a:srgbClr val="663300"/>
            </a:solidFill>
          </a:ln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rgbClr val="663300"/>
                </a:solidFill>
                <a:effectLst/>
              </a:rPr>
              <a:t>Гистология</a:t>
            </a:r>
          </a:p>
          <a:p>
            <a:pPr algn="ctr">
              <a:buFont typeface="Wingdings" pitchFamily="2" charset="2"/>
              <a:buNone/>
            </a:pPr>
            <a:r>
              <a:rPr lang="ru-RU" sz="2400" b="1" dirty="0">
                <a:solidFill>
                  <a:srgbClr val="FFFF00"/>
                </a:solidFill>
                <a:effectLst/>
              </a:rPr>
              <a:t>       </a:t>
            </a:r>
            <a:r>
              <a:rPr lang="ru-RU" sz="2800" b="1" dirty="0">
                <a:effectLst/>
              </a:rPr>
              <a:t>Резко ограниченная пролиферация плоского покровного эпителия как вверх, в виде широких сосочковых образований, так и глубоко вниз за обычный уровень эпителия. Пролиферация происходит за счёт расширения </a:t>
            </a:r>
            <a:r>
              <a:rPr lang="ru-RU" sz="2800" b="1" u="sng" dirty="0">
                <a:effectLst/>
              </a:rPr>
              <a:t>шиповатого слоя</a:t>
            </a:r>
            <a:r>
              <a:rPr lang="ru-RU" sz="2800" b="1" dirty="0">
                <a:effectLst/>
              </a:rPr>
              <a:t>. Небольшой гиперкератоз часто перемежается с зонами </a:t>
            </a:r>
            <a:r>
              <a:rPr lang="ru-RU" sz="2800" b="1" dirty="0" err="1">
                <a:effectLst/>
              </a:rPr>
              <a:t>паракератоза</a:t>
            </a:r>
            <a:r>
              <a:rPr lang="ru-RU" sz="2800" b="1" dirty="0">
                <a:effectLst/>
              </a:rPr>
              <a:t>, наблюдается </a:t>
            </a:r>
            <a:r>
              <a:rPr lang="ru-RU" sz="2800" b="1" dirty="0" err="1">
                <a:effectLst/>
              </a:rPr>
              <a:t>дискомплексация</a:t>
            </a:r>
            <a:r>
              <a:rPr lang="ru-RU" sz="2800" b="1" dirty="0">
                <a:effectLst/>
              </a:rPr>
              <a:t> и полиморфизм шиповатых клеток. 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>
                <a:effectLst/>
              </a:rPr>
              <a:t>В </a:t>
            </a:r>
            <a:r>
              <a:rPr lang="ru-RU" sz="2800" b="1" u="sng" dirty="0">
                <a:effectLst/>
              </a:rPr>
              <a:t>соединительнотканном слое </a:t>
            </a:r>
            <a:r>
              <a:rPr lang="ru-RU" sz="2800" b="1" dirty="0">
                <a:effectLst/>
              </a:rPr>
              <a:t>– круглоклеточная инфильтрация с большим количеством лимфоцитов, плазматических клеток и </a:t>
            </a:r>
            <a:r>
              <a:rPr lang="ru-RU" sz="2800" b="1" dirty="0" err="1">
                <a:effectLst/>
              </a:rPr>
              <a:t>лаброцитов</a:t>
            </a:r>
            <a:r>
              <a:rPr lang="ru-RU" sz="2800" b="1" dirty="0">
                <a:effectLst/>
              </a:rPr>
              <a:t>. Эластические волокна местами гомогенизированы.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784976" cy="6408712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               Течение </a:t>
            </a:r>
            <a:r>
              <a:rPr lang="ru-RU" sz="2400" b="1" dirty="0"/>
              <a:t>довольно быстрое, </a:t>
            </a:r>
            <a:r>
              <a:rPr lang="ru-RU" sz="2400" b="1" dirty="0" err="1"/>
              <a:t>озлокачествление</a:t>
            </a:r>
            <a:r>
              <a:rPr lang="ru-RU" sz="2400" b="1" dirty="0"/>
              <a:t> может произойти спустя  1-2 мес. после начала заболевания. Клинически установить начало </a:t>
            </a:r>
            <a:r>
              <a:rPr lang="ru-RU" sz="2400" b="1" dirty="0" err="1"/>
              <a:t>озлокачествления</a:t>
            </a:r>
            <a:r>
              <a:rPr lang="ru-RU" sz="2400" b="1" dirty="0"/>
              <a:t> почти невозможно. Следует обращать особое внимание на внезапное увеличение размеров поражения, усиление ороговения, появление уплотнения в основании, </a:t>
            </a:r>
            <a:r>
              <a:rPr lang="ru-RU" sz="2400" b="1" dirty="0" err="1" smtClean="0"/>
              <a:t>эрозирование</a:t>
            </a:r>
            <a:r>
              <a:rPr lang="ru-RU" sz="2400" b="1" dirty="0" smtClean="0"/>
              <a:t> </a:t>
            </a:r>
            <a:r>
              <a:rPr lang="ru-RU" sz="2400" b="1" dirty="0"/>
              <a:t>или изъязвление элемента. </a:t>
            </a:r>
          </a:p>
          <a:p>
            <a:pPr algn="ctr">
              <a:buFont typeface="Wingdings" pitchFamily="2" charset="2"/>
              <a:buNone/>
            </a:pPr>
            <a:r>
              <a:rPr lang="ru-RU" sz="2400" b="1" dirty="0"/>
              <a:t>Диагностика основана на клинической картине, подтверждённой результатами гистологического исследования. </a:t>
            </a:r>
          </a:p>
          <a:p>
            <a:pPr algn="ctr">
              <a:buFont typeface="Wingdings" pitchFamily="2" charset="2"/>
              <a:buNone/>
            </a:pPr>
            <a:r>
              <a:rPr lang="ru-RU" sz="2400" b="1" dirty="0"/>
              <a:t>Дифференцировать с обыкновенной бородавкой, папилломой, </a:t>
            </a:r>
            <a:r>
              <a:rPr lang="ru-RU" sz="2400" b="1" dirty="0" err="1"/>
              <a:t>кератоакантомой</a:t>
            </a:r>
            <a:r>
              <a:rPr lang="ru-RU" sz="2400" b="1" dirty="0"/>
              <a:t>, </a:t>
            </a:r>
            <a:r>
              <a:rPr lang="ru-RU" sz="2400" b="1" dirty="0" err="1"/>
              <a:t>пиогенной</a:t>
            </a:r>
            <a:r>
              <a:rPr lang="ru-RU" sz="2400" b="1" dirty="0"/>
              <a:t> гранулёмой.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/>
              <a:t>Лечение: </a:t>
            </a:r>
            <a:r>
              <a:rPr lang="ru-RU" sz="2400" b="1" dirty="0"/>
              <a:t>полное хирургическое удаление участка поражения в пределах здоровых тканей с последующим гистологическим исследованием.</a:t>
            </a:r>
            <a:r>
              <a:rPr lang="ru-RU" sz="2800" b="1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60648"/>
            <a:ext cx="8784976" cy="6264696"/>
          </a:xfrm>
          <a:ln w="28575">
            <a:solidFill>
              <a:srgbClr val="663300"/>
            </a:solidFill>
          </a:ln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None/>
            </a:pPr>
            <a:r>
              <a:rPr lang="ru-RU" sz="2800" b="1" dirty="0">
                <a:solidFill>
                  <a:srgbClr val="663300"/>
                </a:solidFill>
              </a:rPr>
              <a:t>Ограниченный </a:t>
            </a:r>
            <a:r>
              <a:rPr lang="ru-RU" sz="2800" b="1" dirty="0" err="1">
                <a:solidFill>
                  <a:srgbClr val="663300"/>
                </a:solidFill>
              </a:rPr>
              <a:t>предраковый</a:t>
            </a:r>
            <a:r>
              <a:rPr lang="ru-RU" sz="2800" b="1" dirty="0">
                <a:solidFill>
                  <a:srgbClr val="663300"/>
                </a:solidFill>
              </a:rPr>
              <a:t> гиперкератоз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>
                <a:solidFill>
                  <a:srgbClr val="663300"/>
                </a:solidFill>
              </a:rPr>
              <a:t>красной каймы губ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endParaRPr lang="ru-RU" sz="2800" b="1" dirty="0" smtClean="0">
              <a:effectLst/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 smtClean="0">
                <a:effectLst/>
              </a:rPr>
              <a:t>Как </a:t>
            </a:r>
            <a:r>
              <a:rPr lang="ru-RU" sz="2800" b="1" dirty="0">
                <a:effectLst/>
              </a:rPr>
              <a:t>самостоятельное предраковое заболевание описан в 1965 г. </a:t>
            </a:r>
            <a:r>
              <a:rPr lang="ru-RU" sz="2800" b="1" dirty="0" err="1">
                <a:effectLst/>
              </a:rPr>
              <a:t>А.Л.Машкилейсоном</a:t>
            </a:r>
            <a:r>
              <a:rPr lang="ru-RU" sz="2800" b="1" dirty="0">
                <a:effectLst/>
              </a:rPr>
              <a:t>. Его удельный вес среди всех </a:t>
            </a:r>
            <a:r>
              <a:rPr lang="ru-RU" sz="2800" b="1" dirty="0" err="1">
                <a:effectLst/>
              </a:rPr>
              <a:t>предраковых</a:t>
            </a:r>
            <a:r>
              <a:rPr lang="ru-RU" sz="2800" b="1" dirty="0">
                <a:effectLst/>
              </a:rPr>
              <a:t> заболеваний губ составляет примерно 8%. Среди больных преобладают мужчины в возрасте свыше 30 лет. Обычно процесс локализуется на нижней губе, строго на красной кайме, чаще сбоку от центра.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663300"/>
                </a:solidFill>
                <a:latin typeface="+mn-lt"/>
              </a:rPr>
              <a:t>Клиника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762000"/>
            <a:ext cx="8856984" cy="5835352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ru-RU" sz="2400" dirty="0">
                <a:latin typeface="Arial" charset="0"/>
              </a:rPr>
              <a:t>        </a:t>
            </a:r>
            <a:r>
              <a:rPr lang="ru-RU" sz="2400" b="1" dirty="0"/>
              <a:t>Поражение имеет вид ограниченного участка, часто полигональной формы, размером от 0,2 </a:t>
            </a:r>
            <a:r>
              <a:rPr lang="ru-RU" sz="2400" b="1" dirty="0" err="1"/>
              <a:t>х</a:t>
            </a:r>
            <a:r>
              <a:rPr lang="ru-RU" sz="2400" b="1" dirty="0"/>
              <a:t> 0,5 до 2 </a:t>
            </a:r>
            <a:r>
              <a:rPr lang="ru-RU" sz="2400" b="1" dirty="0" err="1"/>
              <a:t>х</a:t>
            </a:r>
            <a:r>
              <a:rPr lang="ru-RU" sz="2400" b="1" dirty="0"/>
              <a:t> 1,5 см. Поверхность очага покрыта тонкими плотно сидящими чешуйками и имеет серовато-белый цвет. У большинства больных очаг слегка западает. Однако при скоплении на поверхности очага плотно сидящих чешуек он может слегка возвышаться. Очаг имеет плоскую поверхность и редко развивается на фоне воспалительных явлений.  </a:t>
            </a:r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ru-RU" sz="2800" b="1" dirty="0" smtClean="0"/>
              <a:t>       </a:t>
            </a:r>
            <a:r>
              <a:rPr lang="ru-RU" sz="2800" b="1" dirty="0" smtClean="0">
                <a:solidFill>
                  <a:srgbClr val="663300"/>
                </a:solidFill>
              </a:rPr>
              <a:t>Гистология</a:t>
            </a:r>
            <a:r>
              <a:rPr lang="ru-RU" sz="2400" b="1" dirty="0"/>
              <a:t>: </a:t>
            </a:r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ru-RU" sz="2400" b="1" dirty="0"/>
              <a:t>ограниченная пролиферация эпителия вглубь тканей, часто </a:t>
            </a:r>
            <a:r>
              <a:rPr lang="ru-RU" sz="2400" b="1" dirty="0" err="1"/>
              <a:t>соровождающаяся</a:t>
            </a:r>
            <a:r>
              <a:rPr lang="ru-RU" sz="2400" b="1" dirty="0"/>
              <a:t> </a:t>
            </a:r>
            <a:r>
              <a:rPr lang="ru-RU" sz="2400" b="1" dirty="0" err="1"/>
              <a:t>дискомлексацией</a:t>
            </a:r>
            <a:r>
              <a:rPr lang="ru-RU" sz="2400" b="1" dirty="0"/>
              <a:t> шиповатых клеток с мощным гиперкератозом на поверхности</a:t>
            </a:r>
            <a:r>
              <a:rPr lang="ru-RU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0" y="1676400"/>
            <a:ext cx="76200" cy="76200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6096000"/>
            <a:ext cx="152400" cy="76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r>
              <a:rPr lang="ru-RU" sz="800"/>
              <a:t> </a:t>
            </a:r>
          </a:p>
        </p:txBody>
      </p:sp>
      <p:pic>
        <p:nvPicPr>
          <p:cNvPr id="126980" name="Picture 4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60400"/>
            <a:ext cx="7848600" cy="5592763"/>
          </a:xfrm>
          <a:prstGeom prst="rect">
            <a:avLst/>
          </a:prstGeom>
          <a:noFill/>
        </p:spPr>
      </p:pic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0" y="6288088"/>
            <a:ext cx="9036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Ограниченный </a:t>
            </a:r>
            <a:r>
              <a:rPr lang="ru-RU" sz="2400" b="1" dirty="0" err="1"/>
              <a:t>предраковый</a:t>
            </a:r>
            <a:r>
              <a:rPr lang="ru-RU" sz="2400" b="1" dirty="0"/>
              <a:t> гиперкератоз губы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60648"/>
            <a:ext cx="8784976" cy="6408712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ru-RU" b="1" dirty="0" smtClean="0">
                <a:solidFill>
                  <a:srgbClr val="663300"/>
                </a:solidFill>
                <a:latin typeface="Arial" charset="0"/>
              </a:rPr>
              <a:t>       </a:t>
            </a:r>
            <a:r>
              <a:rPr lang="ru-RU" b="1" dirty="0">
                <a:solidFill>
                  <a:srgbClr val="663300"/>
                </a:solidFill>
              </a:rPr>
              <a:t>Течение </a:t>
            </a:r>
            <a:r>
              <a:rPr lang="ru-RU" sz="2800" b="1" dirty="0"/>
              <a:t>не столь быстрое, как бородавчатого </a:t>
            </a:r>
            <a:r>
              <a:rPr lang="ru-RU" sz="2800" b="1" dirty="0" err="1"/>
              <a:t>предрака</a:t>
            </a:r>
            <a:r>
              <a:rPr lang="ru-RU" sz="2800" b="1" dirty="0"/>
              <a:t>, однако его </a:t>
            </a:r>
            <a:r>
              <a:rPr lang="ru-RU" sz="2800" b="1" dirty="0" err="1"/>
              <a:t>озлокачествление</a:t>
            </a:r>
            <a:r>
              <a:rPr lang="ru-RU" sz="2800" b="1" dirty="0"/>
              <a:t> может произойти спустя 6 мес. после начала заболевания. Клиническими признаками </a:t>
            </a:r>
            <a:r>
              <a:rPr lang="ru-RU" sz="2800" b="1" dirty="0" err="1"/>
              <a:t>озлокачествления</a:t>
            </a:r>
            <a:r>
              <a:rPr lang="ru-RU" sz="2800" b="1" dirty="0"/>
              <a:t> являются усиление ороговения и появление уплотнения в основании элемента. Однако эти признаки появляются много позже после начала </a:t>
            </a:r>
            <a:r>
              <a:rPr lang="ru-RU" sz="2800" b="1" dirty="0" err="1"/>
              <a:t>озлокачествления</a:t>
            </a:r>
            <a:r>
              <a:rPr lang="ru-RU" sz="2800" b="1" dirty="0"/>
              <a:t>.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800" b="1" dirty="0"/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ru-RU" sz="2800" b="1" dirty="0"/>
              <a:t>         Единственный надёжный способ диагностики </a:t>
            </a:r>
            <a:r>
              <a:rPr lang="ru-RU" sz="2800" b="1" dirty="0" err="1"/>
              <a:t>озлокачествления</a:t>
            </a:r>
            <a:r>
              <a:rPr lang="ru-RU" sz="2800" b="1" dirty="0"/>
              <a:t> – </a:t>
            </a:r>
            <a:r>
              <a:rPr lang="ru-RU" sz="2800" b="1" u="sng" dirty="0"/>
              <a:t>биопсия</a:t>
            </a:r>
            <a:r>
              <a:rPr lang="ru-RU" sz="2800" b="1" dirty="0"/>
              <a:t>, которую следует производить, как можно раньше.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6632"/>
            <a:ext cx="8352928" cy="6552728"/>
          </a:xfrm>
          <a:ln w="28575">
            <a:solidFill>
              <a:srgbClr val="663300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2800" b="1" dirty="0">
              <a:solidFill>
                <a:srgbClr val="FFFF00"/>
              </a:solidFill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b="1" dirty="0">
                <a:solidFill>
                  <a:srgbClr val="663300"/>
                </a:solidFill>
              </a:rPr>
              <a:t>Диагностика</a:t>
            </a:r>
            <a:r>
              <a:rPr lang="ru-RU" sz="2800" b="1" dirty="0"/>
              <a:t> основана на  клинической картине и результатах гистологического исследования. 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>
                <a:effectLst/>
              </a:rPr>
              <a:t>Дифференцировать следует с </a:t>
            </a:r>
            <a:r>
              <a:rPr lang="ru-RU" sz="2800" b="1" dirty="0" err="1">
                <a:effectLst/>
              </a:rPr>
              <a:t>лейкоплакией</a:t>
            </a:r>
            <a:r>
              <a:rPr lang="ru-RU" sz="2800" b="1" dirty="0">
                <a:effectLst/>
              </a:rPr>
              <a:t>, красной волчанкой, красным плоским лишаём, бородавчатым </a:t>
            </a:r>
            <a:r>
              <a:rPr lang="ru-RU" sz="2800" b="1" dirty="0" err="1">
                <a:effectLst/>
              </a:rPr>
              <a:t>предраком</a:t>
            </a:r>
            <a:r>
              <a:rPr lang="ru-RU" sz="2800" b="1" dirty="0">
                <a:effectLst/>
              </a:rPr>
              <a:t>.</a:t>
            </a:r>
          </a:p>
          <a:p>
            <a:pPr algn="ctr">
              <a:buFont typeface="Wingdings" pitchFamily="2" charset="2"/>
              <a:buNone/>
            </a:pPr>
            <a:endParaRPr lang="ru-RU" sz="2800" b="1" dirty="0">
              <a:effectLst/>
            </a:endParaRPr>
          </a:p>
          <a:p>
            <a:pPr algn="ctr">
              <a:buFont typeface="Wingdings" pitchFamily="2" charset="2"/>
              <a:buNone/>
            </a:pPr>
            <a:r>
              <a:rPr lang="ru-RU" b="1" dirty="0">
                <a:solidFill>
                  <a:srgbClr val="663300"/>
                </a:solidFill>
                <a:effectLst/>
              </a:rPr>
              <a:t>Лечение </a:t>
            </a:r>
            <a:r>
              <a:rPr lang="ru-RU" sz="2800" b="1" dirty="0">
                <a:effectLst/>
              </a:rPr>
              <a:t>– хирургическое удаление очага поражения в пределах здоровых тканей с обязательным проведением гистологического исследования.</a:t>
            </a:r>
          </a:p>
          <a:p>
            <a:pPr algn="ctr">
              <a:buFont typeface="Wingdings" pitchFamily="2" charset="2"/>
              <a:buNone/>
            </a:pPr>
            <a:endParaRPr lang="ru-RU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81000"/>
            <a:ext cx="8640960" cy="6288360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3000" b="1" dirty="0">
                <a:solidFill>
                  <a:srgbClr val="663300"/>
                </a:solidFill>
              </a:rPr>
              <a:t>Абразивный </a:t>
            </a:r>
            <a:r>
              <a:rPr lang="ru-RU" sz="3000" b="1" dirty="0" err="1">
                <a:solidFill>
                  <a:srgbClr val="663300"/>
                </a:solidFill>
              </a:rPr>
              <a:t>преканкрозный</a:t>
            </a:r>
            <a:r>
              <a:rPr lang="ru-RU" sz="3000" b="1" dirty="0">
                <a:solidFill>
                  <a:srgbClr val="663300"/>
                </a:solidFill>
              </a:rPr>
              <a:t> </a:t>
            </a:r>
            <a:r>
              <a:rPr lang="ru-RU" sz="3000" b="1" dirty="0" err="1">
                <a:solidFill>
                  <a:srgbClr val="663300"/>
                </a:solidFill>
              </a:rPr>
              <a:t>хейлит</a:t>
            </a:r>
            <a:r>
              <a:rPr lang="ru-RU" sz="3000" b="1" dirty="0">
                <a:solidFill>
                  <a:srgbClr val="663300"/>
                </a:solidFill>
              </a:rPr>
              <a:t> </a:t>
            </a:r>
            <a:r>
              <a:rPr lang="ru-RU" sz="3000" b="1" dirty="0" err="1" smtClean="0">
                <a:solidFill>
                  <a:srgbClr val="663300"/>
                </a:solidFill>
              </a:rPr>
              <a:t>Манганотти</a:t>
            </a:r>
            <a:endParaRPr lang="ru-RU" sz="3000" b="1" dirty="0" smtClean="0">
              <a:solidFill>
                <a:srgbClr val="663300"/>
              </a:solidFill>
            </a:endParaRPr>
          </a:p>
          <a:p>
            <a:pPr algn="ctr">
              <a:buFont typeface="Wingdings" pitchFamily="2" charset="2"/>
              <a:buNone/>
            </a:pPr>
            <a:endParaRPr lang="ru-RU" sz="3000" b="1" dirty="0">
              <a:solidFill>
                <a:srgbClr val="663300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663300"/>
                </a:solidFill>
                <a:effectLst/>
              </a:rPr>
              <a:t>             </a:t>
            </a:r>
            <a:r>
              <a:rPr lang="ru-RU" sz="2400" b="1" dirty="0">
                <a:effectLst/>
              </a:rPr>
              <a:t>В 1933 г. </a:t>
            </a:r>
            <a:r>
              <a:rPr lang="en-US" sz="2400" b="1" dirty="0" err="1">
                <a:effectLst/>
              </a:rPr>
              <a:t>Manganotti</a:t>
            </a:r>
            <a:r>
              <a:rPr lang="ru-RU" sz="2400" b="1" dirty="0">
                <a:effectLst/>
              </a:rPr>
              <a:t> описал своеобразное эрозивное изменение красной каймы нижней  губы, которое имело тенденцию трансформироваться в плоскоклеточный рак, </a:t>
            </a:r>
            <a:r>
              <a:rPr lang="ru-RU" sz="2400" b="1" dirty="0" smtClean="0">
                <a:effectLst/>
              </a:rPr>
              <a:t>и </a:t>
            </a:r>
            <a:r>
              <a:rPr lang="ru-RU" sz="2400" b="1" dirty="0">
                <a:effectLst/>
              </a:rPr>
              <a:t>назвал его абразивным </a:t>
            </a:r>
            <a:r>
              <a:rPr lang="ru-RU" sz="2400" b="1" dirty="0" err="1">
                <a:effectLst/>
              </a:rPr>
              <a:t>преканкрозным</a:t>
            </a:r>
            <a:r>
              <a:rPr lang="ru-RU" sz="2400" b="1" dirty="0">
                <a:effectLst/>
              </a:rPr>
              <a:t> </a:t>
            </a:r>
            <a:r>
              <a:rPr lang="ru-RU" sz="2400" b="1" dirty="0" err="1">
                <a:effectLst/>
              </a:rPr>
              <a:t>хейлитом</a:t>
            </a:r>
            <a:r>
              <a:rPr lang="ru-RU" sz="2400" b="1" dirty="0">
                <a:effectLst/>
              </a:rPr>
              <a:t>.         </a:t>
            </a:r>
          </a:p>
          <a:p>
            <a:pPr algn="ctr">
              <a:buFont typeface="Wingdings" pitchFamily="2" charset="2"/>
              <a:buNone/>
            </a:pPr>
            <a:r>
              <a:rPr lang="ru-RU" sz="2400" b="1" dirty="0">
                <a:effectLst/>
              </a:rPr>
              <a:t>             В дальнейшем, все писавшие об этом заболевании </a:t>
            </a:r>
            <a:r>
              <a:rPr lang="ru-RU" sz="2400" b="1" dirty="0" smtClean="0">
                <a:effectLst/>
              </a:rPr>
              <a:t> </a:t>
            </a:r>
            <a:r>
              <a:rPr lang="ru-RU" sz="2400" b="1" dirty="0">
                <a:effectLst/>
              </a:rPr>
              <a:t>авторы, подчёркивали высокую потенциальную злокачественность </a:t>
            </a:r>
            <a:r>
              <a:rPr lang="ru-RU" sz="2400" b="1" dirty="0" err="1">
                <a:effectLst/>
              </a:rPr>
              <a:t>хейлита</a:t>
            </a:r>
            <a:r>
              <a:rPr lang="ru-RU" sz="2400" b="1" dirty="0">
                <a:effectLst/>
              </a:rPr>
              <a:t> </a:t>
            </a:r>
            <a:r>
              <a:rPr lang="ru-RU" sz="2400" b="1" dirty="0" err="1">
                <a:effectLst/>
              </a:rPr>
              <a:t>Мангонотти</a:t>
            </a:r>
            <a:r>
              <a:rPr lang="ru-RU" sz="2400" b="1" dirty="0">
                <a:effectLst/>
              </a:rPr>
              <a:t> и относили его к группе облигатного </a:t>
            </a:r>
            <a:r>
              <a:rPr lang="ru-RU" sz="2400" b="1" dirty="0" err="1">
                <a:effectLst/>
              </a:rPr>
              <a:t>предрака</a:t>
            </a:r>
            <a:r>
              <a:rPr lang="ru-RU" sz="2400" b="1" dirty="0">
                <a:effectLst/>
              </a:rPr>
              <a:t>. </a:t>
            </a:r>
          </a:p>
          <a:p>
            <a:pPr algn="ctr">
              <a:buFont typeface="Wingdings" pitchFamily="2" charset="2"/>
              <a:buNone/>
            </a:pPr>
            <a:endParaRPr lang="ru-RU" sz="2400" b="1" dirty="0">
              <a:effectLst/>
            </a:endParaRPr>
          </a:p>
          <a:p>
            <a:pPr algn="ctr">
              <a:buFont typeface="Wingdings" pitchFamily="2" charset="2"/>
              <a:buNone/>
            </a:pPr>
            <a:r>
              <a:rPr lang="ru-RU" sz="2400" b="1" dirty="0">
                <a:effectLst/>
              </a:rPr>
              <a:t>           </a:t>
            </a:r>
            <a:r>
              <a:rPr lang="ru-RU" sz="2400" b="1" dirty="0" err="1">
                <a:effectLst/>
              </a:rPr>
              <a:t>Хейлит</a:t>
            </a:r>
            <a:r>
              <a:rPr lang="ru-RU" sz="2400" b="1" dirty="0">
                <a:effectLst/>
              </a:rPr>
              <a:t> </a:t>
            </a:r>
            <a:r>
              <a:rPr lang="ru-RU" sz="2400" b="1" dirty="0" err="1">
                <a:effectLst/>
              </a:rPr>
              <a:t>Манганотти</a:t>
            </a:r>
            <a:r>
              <a:rPr lang="ru-RU" sz="2400" b="1" dirty="0">
                <a:effectLst/>
              </a:rPr>
              <a:t> является нередким заболеванием, возникающим в основном у мужчин старше 60 лет.   </a:t>
            </a:r>
          </a:p>
          <a:p>
            <a:pPr algn="ctr">
              <a:buFont typeface="Wingdings" pitchFamily="2" charset="2"/>
              <a:buNone/>
            </a:pPr>
            <a:endParaRPr lang="ru-RU" sz="2400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ru-RU" sz="3200" b="1" dirty="0">
                <a:solidFill>
                  <a:srgbClr val="663300"/>
                </a:solidFill>
                <a:latin typeface="+mn-lt"/>
              </a:rPr>
              <a:t>Этиология и патогенез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52736"/>
            <a:ext cx="8568952" cy="5616624"/>
          </a:xfrm>
          <a:ln w="28575">
            <a:solidFill>
              <a:srgbClr val="663300"/>
            </a:solidFill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800" dirty="0"/>
              <a:t>           </a:t>
            </a:r>
            <a:r>
              <a:rPr lang="ru-RU" sz="2400" b="1" dirty="0"/>
              <a:t>В возникновении </a:t>
            </a:r>
            <a:r>
              <a:rPr lang="ru-RU" sz="2400" b="1" dirty="0" err="1"/>
              <a:t>хейлита</a:t>
            </a:r>
            <a:r>
              <a:rPr lang="ru-RU" sz="2400" b="1" dirty="0"/>
              <a:t> </a:t>
            </a:r>
            <a:r>
              <a:rPr lang="ru-RU" sz="2400" b="1" dirty="0" err="1"/>
              <a:t>Мангонотти</a:t>
            </a:r>
            <a:r>
              <a:rPr lang="ru-RU" sz="2400" b="1" dirty="0"/>
              <a:t> значительную роль играют возрастные трофические изменения тканей, в частности нижней губы, которые   особенно выражены у лиц с вторичной </a:t>
            </a:r>
            <a:r>
              <a:rPr lang="ru-RU" sz="2400" b="1" dirty="0" err="1"/>
              <a:t>адентией</a:t>
            </a:r>
            <a:r>
              <a:rPr lang="ru-RU" sz="2400" b="1" dirty="0"/>
              <a:t> или  при разрушении передних нижних зубов. В связи с этим у некоторых людей с нарушенной трофикой в области нижней губы легко возникает деструктивная ответная реакция на такие раздражители, как инсоляция, острая и хроническая травма и др. </a:t>
            </a:r>
          </a:p>
          <a:p>
            <a:pPr algn="ctr">
              <a:buFont typeface="Wingdings" pitchFamily="2" charset="2"/>
              <a:buNone/>
            </a:pPr>
            <a:r>
              <a:rPr lang="ru-RU" sz="2400" b="1" dirty="0"/>
              <a:t>        </a:t>
            </a:r>
            <a:r>
              <a:rPr lang="ru-RU" sz="2400" b="1" dirty="0" smtClean="0"/>
              <a:t>Определённое </a:t>
            </a:r>
            <a:r>
              <a:rPr lang="ru-RU" sz="2400" b="1" dirty="0"/>
              <a:t>значение в патогенезе </a:t>
            </a:r>
            <a:endParaRPr lang="ru-RU" sz="2400" b="1" dirty="0" smtClean="0"/>
          </a:p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        имеет гиповитаминоз </a:t>
            </a:r>
            <a:r>
              <a:rPr lang="ru-RU" sz="2400" b="1" dirty="0"/>
              <a:t>А и патология </a:t>
            </a:r>
            <a:endParaRPr lang="ru-RU" sz="2400" b="1" dirty="0" smtClean="0"/>
          </a:p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желудочно-кишечного </a:t>
            </a:r>
            <a:r>
              <a:rPr lang="ru-RU" sz="2400" b="1" dirty="0"/>
              <a:t>тракта.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692696"/>
            <a:ext cx="7272808" cy="5433467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Прогрессирование ПС 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может наступить при условии продолжающегося действия канцерогенного фактора на любом этапе развития этого состояния. В то же время прекращение действия канцерогенного фактора может предотвратить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озлокачествление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даже в тех случаях, когда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предраковому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заболеванию на пути к раку остаётся претерпеть незначительную трансформацию.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663300"/>
                </a:solidFill>
                <a:latin typeface="+mn-lt"/>
              </a:rPr>
              <a:t>Клиника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14400"/>
            <a:ext cx="8784976" cy="5754960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/>
              <a:t>           отличается разнообразием. Обычно поражение представлено в виде эрозии овальной или неправильной формы, часто с гладкой, как бы полированной поверхностью, имеющей насыщенно-красный цвет. У некоторых больных эрозия покрыта прозрачным истончённым эпителием. Часто на поверхности образуются корки, при снятии которых может возникнуть небольшое кровотечение, в то время как лёгкая </a:t>
            </a:r>
            <a:r>
              <a:rPr lang="ru-RU" sz="2400" b="1" dirty="0" err="1"/>
              <a:t>травматизация</a:t>
            </a:r>
            <a:r>
              <a:rPr lang="ru-RU" sz="2400" b="1" dirty="0"/>
              <a:t> эрозий, лишённых корок, кровотечение обычно не вызывает. Уплотнения тканей в основании и вокруг эрозий обычно нет.  У ряда больных эрозия располагается на слегка </a:t>
            </a:r>
            <a:r>
              <a:rPr lang="ru-RU" sz="2400" b="1" dirty="0" err="1"/>
              <a:t>гиперемированном</a:t>
            </a:r>
            <a:r>
              <a:rPr lang="ru-RU" sz="2400" b="1" dirty="0"/>
              <a:t> и инфильтрированном основании, при этом воспалительная реакция обычно распространяется на 1-1,5 см от границ </a:t>
            </a:r>
            <a:r>
              <a:rPr lang="ru-RU" sz="2400" b="1" dirty="0" smtClean="0"/>
              <a:t>эрозии, </a:t>
            </a:r>
            <a:r>
              <a:rPr lang="ru-RU" sz="2400" b="1" dirty="0"/>
              <a:t>но иногда воспалительный процесс может иметь распространённый характер.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075240" cy="36004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663300"/>
                </a:solidFill>
                <a:latin typeface="+mn-lt"/>
              </a:rPr>
              <a:t>Клиника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620688"/>
            <a:ext cx="8856984" cy="5904656"/>
          </a:xfrm>
          <a:ln w="28575">
            <a:solidFill>
              <a:srgbClr val="663300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 smtClean="0"/>
              <a:t>           Отличительной </a:t>
            </a:r>
            <a:r>
              <a:rPr lang="ru-RU" sz="2800" b="1" dirty="0"/>
              <a:t>особенностью фонового воспаления является его нестойкость. Обычно бывает одна эрозия, реже – две, крайне редко </a:t>
            </a:r>
            <a:r>
              <a:rPr lang="ru-RU" sz="2800" b="1" dirty="0" smtClean="0"/>
              <a:t>- </a:t>
            </a:r>
            <a:r>
              <a:rPr lang="ru-RU" sz="2800" b="1" dirty="0"/>
              <a:t>три. </a:t>
            </a:r>
            <a:endParaRPr lang="ru-RU" sz="2800" b="1" dirty="0" smtClean="0"/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 smtClean="0"/>
              <a:t>     У </a:t>
            </a:r>
            <a:r>
              <a:rPr lang="ru-RU" sz="2800" b="1" dirty="0"/>
              <a:t>части больных эрозия, раз появившись, существует, иногда немного увеличиваясь, длительное время, но чаще эрозии спонтанно </a:t>
            </a:r>
            <a:r>
              <a:rPr lang="ru-RU" sz="2800" b="1" dirty="0" err="1"/>
              <a:t>эпителизируются</a:t>
            </a:r>
            <a:r>
              <a:rPr lang="ru-RU" sz="2800" b="1" dirty="0"/>
              <a:t>, а затем довольно быстро рецидивируют на том же или другом месте.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60648"/>
            <a:ext cx="8928992" cy="6480720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b="1" dirty="0">
                <a:solidFill>
                  <a:srgbClr val="663300"/>
                </a:solidFill>
              </a:rPr>
              <a:t>Гистология</a:t>
            </a:r>
            <a:r>
              <a:rPr lang="ru-RU" b="1" dirty="0"/>
              <a:t>:</a:t>
            </a:r>
          </a:p>
          <a:p>
            <a:pPr algn="ctr">
              <a:buFont typeface="Wingdings" pitchFamily="2" charset="2"/>
              <a:buNone/>
            </a:pPr>
            <a:r>
              <a:rPr lang="ru-RU" sz="2400" b="1" dirty="0"/>
              <a:t>дефект эпителия, заполненный густым диффузным инфильтратом, состоящим из лимфоцитов, гистиоцитов, плазматических клеток и </a:t>
            </a:r>
            <a:r>
              <a:rPr lang="ru-RU" sz="2400" b="1" dirty="0" err="1"/>
              <a:t>лаброцитов</a:t>
            </a:r>
            <a:r>
              <a:rPr lang="ru-RU" sz="2400" b="1" dirty="0"/>
              <a:t>. Эпителий по краям эрозии находится в состоянии пролиферации, но иногда бывает атрофирован, однако местами от него отходят эпителиальные тяжи, имеющие неправильную форму. Шиповатые клетки местами находятся в состоянии различной степени выраженности </a:t>
            </a:r>
            <a:r>
              <a:rPr lang="ru-RU" sz="2400" b="1" dirty="0" err="1"/>
              <a:t>дискомплексациии</a:t>
            </a:r>
            <a:r>
              <a:rPr lang="ru-RU" sz="2400" b="1" dirty="0"/>
              <a:t> и </a:t>
            </a:r>
            <a:r>
              <a:rPr lang="ru-RU" sz="2400" b="1" dirty="0" err="1"/>
              <a:t>атипии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В </a:t>
            </a:r>
            <a:r>
              <a:rPr lang="ru-RU" sz="2400" b="1" dirty="0"/>
              <a:t>глубине дермы отмечается разрастание соединительной ткани. Очаговые инфильтраты, состоящие из лимфоцитов, гистиоцитов, плазматических клеток и </a:t>
            </a:r>
            <a:r>
              <a:rPr lang="ru-RU" sz="2400" b="1" dirty="0" err="1"/>
              <a:t>лаброцитов</a:t>
            </a:r>
            <a:r>
              <a:rPr lang="ru-RU" sz="2400" b="1" dirty="0"/>
              <a:t>, фибробластов и макрофагов, располагаются вокруг резко расширенных кровеносных и лимфатических сосудов. </a:t>
            </a:r>
            <a:r>
              <a:rPr lang="ru-RU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8686800" y="1343025"/>
            <a:ext cx="76200" cy="74613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2400"/>
            <a:ext cx="8856984" cy="6444952"/>
          </a:xfrm>
          <a:ln w="28575">
            <a:solidFill>
              <a:srgbClr val="663300"/>
            </a:solidFill>
          </a:ln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rgbClr val="663300"/>
                </a:solidFill>
              </a:rPr>
              <a:t>Течение</a:t>
            </a:r>
            <a:r>
              <a:rPr lang="ru-RU" sz="2400" dirty="0"/>
              <a:t> </a:t>
            </a:r>
            <a:r>
              <a:rPr lang="ru-RU" sz="2400" b="1" dirty="0"/>
              <a:t>торпидное, хроническое, при  продолжающемся действии причинного фактора, происходит трансформация процесса в рак, которая может наступить в различные сроки (от 3мес. до 30 лет) после начала заболевания. Правильно проводимое лечение, даже консервативная терапия, может привести к излечению.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rgbClr val="663300"/>
                </a:solidFill>
              </a:rPr>
              <a:t>Диагностика</a:t>
            </a:r>
            <a:r>
              <a:rPr lang="ru-RU" sz="2400" b="1" dirty="0"/>
              <a:t> основана на клинических данных, подтверждённых в сомнительных случаях результатами гистологического исследования. Дифференцировать следует от эрозивных форм красной волчанки, красного плоского лишая и лейкоплакии, пузырчатки, </a:t>
            </a:r>
            <a:r>
              <a:rPr lang="ru-RU" sz="2400" b="1" dirty="0" err="1"/>
              <a:t>многоформной</a:t>
            </a:r>
            <a:r>
              <a:rPr lang="ru-RU" sz="2400" b="1" dirty="0"/>
              <a:t> экссудативной </a:t>
            </a:r>
            <a:r>
              <a:rPr lang="ru-RU" sz="2400" b="1" dirty="0" smtClean="0"/>
              <a:t>эритемы </a:t>
            </a:r>
            <a:r>
              <a:rPr lang="ru-RU" sz="2400" b="1" dirty="0"/>
              <a:t>и </a:t>
            </a:r>
            <a:r>
              <a:rPr lang="ru-RU" sz="2400" b="1" dirty="0" err="1" smtClean="0"/>
              <a:t>герпетической</a:t>
            </a:r>
            <a:r>
              <a:rPr lang="ru-RU" sz="2400" b="1" dirty="0" smtClean="0"/>
              <a:t> </a:t>
            </a:r>
            <a:r>
              <a:rPr lang="ru-RU" sz="2400" b="1" dirty="0"/>
              <a:t>эрозии</a:t>
            </a:r>
            <a:r>
              <a:rPr lang="ru-RU" sz="2400" dirty="0"/>
              <a:t>.  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28600"/>
            <a:ext cx="8856984" cy="6440760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ru-RU" dirty="0">
                <a:solidFill>
                  <a:srgbClr val="663300"/>
                </a:solidFill>
              </a:rPr>
              <a:t> </a:t>
            </a:r>
            <a:r>
              <a:rPr lang="ru-RU" b="1" dirty="0">
                <a:solidFill>
                  <a:srgbClr val="663300"/>
                </a:solidFill>
              </a:rPr>
              <a:t>Лечение</a:t>
            </a:r>
            <a:r>
              <a:rPr lang="ru-RU" b="1" dirty="0"/>
              <a:t>: </a:t>
            </a:r>
            <a:r>
              <a:rPr lang="ru-RU" sz="2400" b="1" dirty="0"/>
              <a:t>применение средств, стимулирующих </a:t>
            </a:r>
            <a:r>
              <a:rPr lang="ru-RU" sz="2400" b="1" dirty="0" err="1"/>
              <a:t>эпителизацию</a:t>
            </a:r>
            <a:r>
              <a:rPr lang="ru-RU" sz="2400" b="1" dirty="0"/>
              <a:t> эрозий, и, естественно,  устранение или значительное ослабление действия раздражающих факторов: лечение патологии ЖКТ, метеорологического и </a:t>
            </a:r>
            <a:r>
              <a:rPr lang="ru-RU" sz="2400" b="1" dirty="0" err="1"/>
              <a:t>гландулярного</a:t>
            </a:r>
            <a:r>
              <a:rPr lang="ru-RU" sz="2400" b="1" dirty="0"/>
              <a:t> </a:t>
            </a:r>
            <a:r>
              <a:rPr lang="ru-RU" sz="2400" b="1" dirty="0" err="1"/>
              <a:t>хейлитов</a:t>
            </a:r>
            <a:r>
              <a:rPr lang="ru-RU" sz="2400" b="1" dirty="0"/>
              <a:t> </a:t>
            </a:r>
            <a:r>
              <a:rPr lang="ru-RU" sz="2400" b="1" dirty="0" err="1"/>
              <a:t>и</a:t>
            </a:r>
            <a:r>
              <a:rPr lang="ru-RU" sz="2400" b="1" dirty="0"/>
              <a:t> др. Важное значение при этом имеют тщательная санация полости рта и протезирование.</a:t>
            </a:r>
            <a:r>
              <a:rPr lang="ru-RU" b="1" dirty="0"/>
              <a:t> </a:t>
            </a:r>
            <a:r>
              <a:rPr lang="ru-RU" sz="2400" b="1" dirty="0"/>
              <a:t>При отсутствии признаков </a:t>
            </a:r>
            <a:r>
              <a:rPr lang="ru-RU" sz="2400" b="1" dirty="0" err="1"/>
              <a:t>озлокачествления</a:t>
            </a:r>
            <a:r>
              <a:rPr lang="ru-RU" sz="2400" b="1" dirty="0"/>
              <a:t>, перед радикальным хирургическим вмешательством может быть проведено непродолжительное (2-3 мес.) общее и местное консервативное лечение. Эффективно применение концентрата вит.А по 10 капель3 раза в день, </a:t>
            </a:r>
            <a:r>
              <a:rPr lang="ru-RU" sz="2400" b="1" dirty="0" err="1"/>
              <a:t>компламина</a:t>
            </a:r>
            <a:r>
              <a:rPr lang="ru-RU" sz="2400" b="1" dirty="0"/>
              <a:t> и др. препаратов, улучшающих кровообращение в мягких тканях лица.</a:t>
            </a:r>
          </a:p>
          <a:p>
            <a:pPr algn="ctr">
              <a:buFont typeface="Wingdings" pitchFamily="2" charset="2"/>
              <a:buNone/>
            </a:pPr>
            <a:r>
              <a:rPr lang="ru-RU" sz="2400" b="1" dirty="0"/>
              <a:t>           Местно: аппликации вит.А, </a:t>
            </a:r>
            <a:r>
              <a:rPr lang="ru-RU" sz="2400" b="1" dirty="0" err="1"/>
              <a:t>кортикостероидн</a:t>
            </a:r>
            <a:r>
              <a:rPr lang="ru-RU" sz="2400" b="1" dirty="0"/>
              <a:t>. + </a:t>
            </a:r>
            <a:r>
              <a:rPr lang="ru-RU" sz="2400" b="1" dirty="0" err="1" smtClean="0"/>
              <a:t>метилурациловой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солкосериловой</a:t>
            </a:r>
            <a:r>
              <a:rPr lang="ru-RU" sz="2400" b="1" dirty="0" smtClean="0"/>
              <a:t> мазей.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47248" cy="34605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663300"/>
                </a:solidFill>
                <a:latin typeface="+mn-lt"/>
              </a:rPr>
              <a:t>Лейкоплакия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836712"/>
            <a:ext cx="8928992" cy="5534744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dirty="0"/>
              <a:t> </a:t>
            </a:r>
            <a:r>
              <a:rPr lang="ru-RU" dirty="0" smtClean="0"/>
              <a:t>             </a:t>
            </a:r>
            <a:r>
              <a:rPr lang="ru-RU" sz="2800" b="1" dirty="0" smtClean="0"/>
              <a:t>Ороговение </a:t>
            </a:r>
            <a:r>
              <a:rPr lang="ru-RU" sz="2800" b="1" dirty="0"/>
              <a:t>слизистой оболочки полости рта или красной каймы губ, сопровождающееся воспалением. Возникает, как правило, в ответ на хроническое экзогенное раздражение и относится к факультативному </a:t>
            </a:r>
            <a:r>
              <a:rPr lang="ru-RU" sz="2800" b="1" dirty="0" err="1"/>
              <a:t>предраку</a:t>
            </a:r>
            <a:r>
              <a:rPr lang="ru-RU" sz="2800" b="1" dirty="0"/>
              <a:t>. 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/>
              <a:t>Встречается чаще (13%). </a:t>
            </a:r>
            <a:endParaRPr lang="ru-RU" sz="2800" b="1" dirty="0" smtClean="0"/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800" b="1" dirty="0" smtClean="0"/>
              <a:t>Большинство </a:t>
            </a:r>
            <a:r>
              <a:rPr lang="ru-RU" sz="2800" b="1" dirty="0"/>
              <a:t>составляют мужчины, в основном старше 40 лет.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91264" cy="36004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663300"/>
                </a:solidFill>
                <a:latin typeface="+mn-lt"/>
              </a:rPr>
              <a:t>Этиология и патогенез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836712"/>
            <a:ext cx="8784976" cy="5832648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ru-RU" sz="2400" b="1" dirty="0"/>
              <a:t>Окончательно не выяснены. Однако большинство исследователей рассматривают лейкоплакию как реакцию слизистой оболочки на различные внешние раздражители, не отрицая при этом влияние эндогенных факторов: патология ЖКТ, нарушение обмена вит.А, генетические факторы (врождённые и наследственные </a:t>
            </a:r>
            <a:r>
              <a:rPr lang="ru-RU" sz="2400" b="1" dirty="0" err="1"/>
              <a:t>дискератозы</a:t>
            </a:r>
            <a:r>
              <a:rPr lang="ru-RU" sz="2400" b="1" dirty="0"/>
              <a:t>), сахарный диабет и нарушение обмена холестерина, внешние (механические, термические, химические и пр.) раздражающие факторы, особенно в сочетании друг с другом.  Первостепенное значение имеют действие горячего табачного дыма, хроническая </a:t>
            </a:r>
            <a:r>
              <a:rPr lang="ru-RU" sz="2400" b="1" dirty="0" err="1"/>
              <a:t>травматизация</a:t>
            </a:r>
            <a:r>
              <a:rPr lang="ru-RU" sz="2400" b="1" dirty="0"/>
              <a:t> вследствие нарушения зубного ряда и гальванический ток, возникающий в полости рта при наличии протезов из разнородных металлов.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928992" cy="6552728"/>
          </a:xfrm>
          <a:ln w="28575">
            <a:solidFill>
              <a:srgbClr val="663300"/>
            </a:solidFill>
          </a:ln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None/>
            </a:pPr>
            <a:r>
              <a:rPr lang="ru-RU" b="1" dirty="0">
                <a:solidFill>
                  <a:srgbClr val="663300"/>
                </a:solidFill>
              </a:rPr>
              <a:t>Клиника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400" b="1" dirty="0"/>
              <a:t>Локализация. Чаще на слизистой щёк, преимущественно у углов рта, на нижней губе, реже на языке (на спинке или боковой поверхности), на альвеолярном отростке, в области дна полости рта. Клиническая картина неоднородна: плоская, </a:t>
            </a:r>
            <a:r>
              <a:rPr lang="ru-RU" sz="2400" b="1" dirty="0" err="1"/>
              <a:t>веррукозная</a:t>
            </a:r>
            <a:r>
              <a:rPr lang="ru-RU" sz="2400" b="1" dirty="0"/>
              <a:t>, эрозивная и лейкоплакия курильщиков </a:t>
            </a:r>
            <a:r>
              <a:rPr lang="ru-RU" sz="2400" b="1" dirty="0" err="1"/>
              <a:t>Таппейнера</a:t>
            </a:r>
            <a:r>
              <a:rPr lang="ru-RU" sz="2400" b="1" dirty="0"/>
              <a:t>. Клиническая картина зависит не только от формы заболевания и вызвавшего фактора, но и от локализации. Все клинические формы лейкоплакии являются стадиями единого патологического процесса. Эрозивная форма обладает наибольшей потенциальной злокачественностью.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28600"/>
            <a:ext cx="8928992" cy="6512768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30000"/>
              </a:lnSpc>
              <a:buFont typeface="Wingdings" pitchFamily="2" charset="2"/>
              <a:buNone/>
            </a:pPr>
            <a:r>
              <a:rPr lang="ru-RU" b="1" dirty="0">
                <a:solidFill>
                  <a:srgbClr val="663300"/>
                </a:solidFill>
              </a:rPr>
              <a:t>Течение</a:t>
            </a:r>
            <a:r>
              <a:rPr lang="ru-RU" b="1" dirty="0"/>
              <a:t> </a:t>
            </a:r>
            <a:r>
              <a:rPr lang="ru-RU" sz="2400" b="1" dirty="0"/>
              <a:t>хроническое. При правильной  консервативной терапии может произойти регресс. В обратном случае постепенно прогрессирует и может трансформироваться в рак.  Все формы лейкоплакии потенциально способны </a:t>
            </a:r>
            <a:r>
              <a:rPr lang="ru-RU" sz="2400" b="1" dirty="0" err="1"/>
              <a:t>озлокачествляться</a:t>
            </a:r>
            <a:r>
              <a:rPr lang="ru-RU" sz="2400" b="1" dirty="0"/>
              <a:t>, при этом наибольшая частота </a:t>
            </a:r>
            <a:r>
              <a:rPr lang="ru-RU" sz="2400" b="1" dirty="0" err="1"/>
              <a:t>озлокачествления</a:t>
            </a:r>
            <a:r>
              <a:rPr lang="ru-RU" sz="2400" b="1" dirty="0"/>
              <a:t> наблюдается при локализации процесса на языке. Клинические признаки </a:t>
            </a:r>
            <a:r>
              <a:rPr lang="ru-RU" sz="2400" b="1" dirty="0" err="1"/>
              <a:t>озлокачествления</a:t>
            </a:r>
            <a:r>
              <a:rPr lang="ru-RU" sz="2400" b="1" dirty="0"/>
              <a:t>: появление уплотнения в основании очага, </a:t>
            </a:r>
            <a:r>
              <a:rPr lang="ru-RU" sz="2400" b="1" dirty="0" err="1"/>
              <a:t>эрозирование</a:t>
            </a:r>
            <a:r>
              <a:rPr lang="ru-RU" sz="2400" b="1" dirty="0"/>
              <a:t>, кровоточивость, увеличение в размерах. </a:t>
            </a:r>
          </a:p>
          <a:p>
            <a:pPr algn="ctr">
              <a:lnSpc>
                <a:spcPct val="130000"/>
              </a:lnSpc>
              <a:buFont typeface="Wingdings" pitchFamily="2" charset="2"/>
              <a:buNone/>
            </a:pPr>
            <a:r>
              <a:rPr lang="ru-RU" sz="2600" b="1" dirty="0">
                <a:solidFill>
                  <a:srgbClr val="663300"/>
                </a:solidFill>
              </a:rPr>
              <a:t>Диагностика</a:t>
            </a:r>
            <a:r>
              <a:rPr lang="ru-RU" sz="2400" b="1" dirty="0"/>
              <a:t>: клиника, гистологическое исследование.  Дифференцировать от КПЛ, КВ, сифилитических папул, некоторых форм кандидоза.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784976" cy="6552728"/>
          </a:xfrm>
          <a:ln w="28575">
            <a:solidFill>
              <a:srgbClr val="663300"/>
            </a:solidFill>
          </a:ln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500" b="1" dirty="0">
                <a:solidFill>
                  <a:srgbClr val="663300"/>
                </a:solidFill>
              </a:rPr>
              <a:t>Лечение</a:t>
            </a:r>
          </a:p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ru-RU" sz="2400" b="1" dirty="0"/>
              <a:t>В первую очередь - тщательная санация полости рта.</a:t>
            </a:r>
          </a:p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ru-RU" sz="2400" b="1" dirty="0"/>
              <a:t>Зубные протезы должны быть тщательно отполированы. Больному </a:t>
            </a:r>
            <a:r>
              <a:rPr lang="ru-RU" sz="2400" b="1" dirty="0" err="1"/>
              <a:t>лейкоплакией</a:t>
            </a:r>
            <a:r>
              <a:rPr lang="ru-RU" sz="2400" b="1" dirty="0"/>
              <a:t> необходимо посещать стоматолога 2-3 раза в год. При этом врач должен обращать внимание на ортопедический статус, для того, чтобы своевременно провести больному соответствующее лечение.</a:t>
            </a:r>
          </a:p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ru-RU" sz="2400" b="1" dirty="0"/>
              <a:t>Непременным условием при лечении лейкоплакии должно быть прекращение курения. При </a:t>
            </a:r>
            <a:r>
              <a:rPr lang="ru-RU" sz="2400" b="1" dirty="0" err="1"/>
              <a:t>веррукозной</a:t>
            </a:r>
            <a:r>
              <a:rPr lang="ru-RU" sz="2400" b="1" dirty="0"/>
              <a:t> форме, кроме того, показано хирургическое лечение. Хороший эффект даёт криохирургия, особенно применение жидкого азота. Обследование и лечение сопутствующих соматических заболеваний. Исчезновение лейкоплакии происходит медленно, в среднем через 8-12 мес. после прекращения действия раздражителя.</a:t>
            </a:r>
          </a:p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ru-RU" sz="24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88640"/>
            <a:ext cx="7704856" cy="6336704"/>
          </a:xfrm>
          <a:ln>
            <a:solidFill>
              <a:srgbClr val="663300"/>
            </a:solidFill>
          </a:ln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800" b="1" u="sng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Предрак</a:t>
            </a:r>
            <a:r>
              <a:rPr lang="ru-RU" sz="2800" b="1" u="sng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кожи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поражение кожи,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которое становится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инвазивной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опухолью 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настолько часто, что её развитие может быть статистически предсказуемым.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Выделяют понятие «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предраковое</a:t>
            </a: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состояние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(ПС)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склонность к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предраку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но пока без характерных для него признаков. ПС может возникать вслед за повреждением зоны соединения эпидермиса и дермы; развитием хронической гранулёмы и повреждений, оставляющих рубцы; после ряда хр. дерматозов, при которых нормальные сосочковые структуры замещаются рубцово-изменённым сосочковым слоем  с уплощением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дермо-эпидермальных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связей (ДКВ, КПЛ слизистых оболочек,  дистрофический БЭ, </a:t>
            </a:r>
          </a:p>
          <a:p>
            <a:pPr algn="ctr">
              <a:buNone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порокератоз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Мебелли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врождённая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пойкилодермия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Documents and Settings\Admin.COMP-695050A2BF\Рабочий стол\Предраков\leukoplakia-3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37" y="188640"/>
            <a:ext cx="9073007" cy="60486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Лейкоплакия</a:t>
            </a:r>
            <a:endParaRPr lang="ru-RU" sz="24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5220072" y="3445775"/>
            <a:ext cx="1440160" cy="111612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771800" y="3243390"/>
            <a:ext cx="1202432" cy="55806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6084168" y="3140969"/>
            <a:ext cx="1512168" cy="7200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Documents and Settings\Admin.COMP-695050A2BF\Рабочий стол\Предраков\leukoplakia-4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73" y="150649"/>
            <a:ext cx="8942315" cy="60125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093296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Лейкоплакия</a:t>
            </a:r>
          </a:p>
          <a:p>
            <a:pPr algn="ctr"/>
            <a:endParaRPr lang="ru-RU" sz="28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5313784" y="3156933"/>
            <a:ext cx="1346448" cy="920139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541430" y="3717032"/>
            <a:ext cx="1038682" cy="108012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Лейкоплакии</a:t>
            </a:r>
          </a:p>
        </p:txBody>
      </p:sp>
      <p:pic>
        <p:nvPicPr>
          <p:cNvPr id="107523" name="Picture 3" descr="лейкоплакия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914400"/>
            <a:ext cx="4800600" cy="4800600"/>
          </a:xfrm>
          <a:noFill/>
        </p:spPr>
      </p:pic>
      <p:pic>
        <p:nvPicPr>
          <p:cNvPr id="107524" name="Picture 4" descr="лейкоплаки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838200"/>
            <a:ext cx="3343275" cy="5476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Documents and Settings\Admin.COMP-695050A2BF\Рабочий стол\Предраков\leukoplakia-10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4780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638132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Лейкоплакия</a:t>
            </a:r>
          </a:p>
          <a:p>
            <a:pPr algn="ctr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Documents and Settings\Admin.COMP-695050A2BF\Рабочий стол\Предраков\leukoplakia-13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090"/>
            <a:ext cx="9102444" cy="61372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09329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Лейкоплакия</a:t>
            </a:r>
          </a:p>
          <a:p>
            <a:pPr algn="ctr"/>
            <a:endParaRPr lang="ru-RU" sz="28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5652120" y="3573016"/>
            <a:ext cx="792088" cy="10801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Admin.COMP-695050A2BF\Рабочий стол\Предраков\leukoplakia-15-foto.jpg"/>
          <p:cNvPicPr>
            <a:picLocks noChangeAspect="1" noChangeArrowheads="1"/>
          </p:cNvPicPr>
          <p:nvPr/>
        </p:nvPicPr>
        <p:blipFill>
          <a:blip r:embed="rId2" cstate="print"/>
          <a:srcRect t="9677"/>
          <a:stretch>
            <a:fillRect/>
          </a:stretch>
        </p:blipFill>
        <p:spPr bwMode="auto">
          <a:xfrm>
            <a:off x="215007" y="692696"/>
            <a:ext cx="8749481" cy="52685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37312"/>
            <a:ext cx="89644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Лейкоплакия</a:t>
            </a:r>
          </a:p>
          <a:p>
            <a:pPr algn="ctr"/>
            <a:endParaRPr lang="ru-RU" sz="2400" dirty="0" smtClean="0"/>
          </a:p>
          <a:p>
            <a:endParaRPr lang="ru-RU" sz="2400" dirty="0"/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2483768" y="3140968"/>
            <a:ext cx="1152128" cy="12241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pic>
        <p:nvPicPr>
          <p:cNvPr id="110596" name="Picture 4" descr="hairy leukoplakia 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77" y="188640"/>
            <a:ext cx="8839200" cy="5568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093296"/>
            <a:ext cx="9252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Лейкоплакия</a:t>
            </a:r>
          </a:p>
          <a:p>
            <a:pPr algn="ctr"/>
            <a:endParaRPr lang="ru-RU" sz="2800" dirty="0"/>
          </a:p>
        </p:txBody>
      </p:sp>
      <p:cxnSp>
        <p:nvCxnSpPr>
          <p:cNvPr id="3" name="Прямая со стрелкой 2"/>
          <p:cNvCxnSpPr/>
          <p:nvPr/>
        </p:nvCxnSpPr>
        <p:spPr>
          <a:xfrm flipH="1" flipV="1">
            <a:off x="5508104" y="2204864"/>
            <a:ext cx="1944216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6012160" y="1556792"/>
            <a:ext cx="1440160" cy="16561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Кольцо 11"/>
          <p:cNvSpPr/>
          <p:nvPr/>
        </p:nvSpPr>
        <p:spPr>
          <a:xfrm flipH="1" flipV="1">
            <a:off x="8366719" y="4127375"/>
            <a:ext cx="45719" cy="45719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8686800" y="1524000"/>
            <a:ext cx="76200" cy="76200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8686800" y="6019800"/>
            <a:ext cx="76200" cy="76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endParaRPr lang="ru-RU" sz="800"/>
          </a:p>
        </p:txBody>
      </p:sp>
      <p:pic>
        <p:nvPicPr>
          <p:cNvPr id="107524" name="Picture 4" descr="pdevitt99"/>
          <p:cNvPicPr>
            <a:picLocks noChangeAspect="1" noChangeArrowheads="1"/>
          </p:cNvPicPr>
          <p:nvPr/>
        </p:nvPicPr>
        <p:blipFill>
          <a:blip r:embed="rId2" cstate="print"/>
          <a:srcRect b="3455"/>
          <a:stretch>
            <a:fillRect/>
          </a:stretch>
        </p:blipFill>
        <p:spPr bwMode="auto">
          <a:xfrm>
            <a:off x="1835696" y="0"/>
            <a:ext cx="4494212" cy="6629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76056" y="1412776"/>
            <a:ext cx="23928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Лейкоплакия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dmin.COMP-695050A2BF\Рабочий стол\Предраков\08_lishai_krasnii_ploskii_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6633"/>
            <a:ext cx="4417708" cy="67413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24128" y="1124744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Красный плоский лишай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Admin.COMP-695050A2BF\Рабочий стол\Предраков\08_lishai_krasnii_ploskii_1122051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7607" y="0"/>
            <a:ext cx="4583663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28184" y="1556792"/>
            <a:ext cx="2664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Красный плоский лишай</a:t>
            </a:r>
            <a:endParaRPr lang="ru-RU" sz="2400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88640"/>
            <a:ext cx="7848872" cy="6552728"/>
          </a:xfrm>
          <a:ln>
            <a:solidFill>
              <a:srgbClr val="663300"/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u="sng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Предраковое</a:t>
            </a:r>
            <a:r>
              <a:rPr lang="ru-RU" sz="2400" b="1" u="sng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поражение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(ПП) в отличие от ПС характеризуется различными признаками происшедшей трансформации. Возникает ПП кожи и слизистой оболочки в результате канцерогенного действия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УФ-излучения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(спектр В) особенно на светловолосых людей, химических канцерогенов (из ископаемых источников, топлива и их перегонки – минеральных масел, производных дёгтя и др.), ионизирующего излучения. Риск развития злокачественного новообразования повышается при использовании ряда лекарств. препаратов, в состав которых входит мышьяк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Фовлера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раствор и др.);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цитостатиков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фотохимиотерапии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(при лечении псориаза и некоторых других дерматозов,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после чего быстро развиваются явления актинического кератоза).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Documents and Settings\Admin.COMP-695050A2BF\Рабочий стол\Предраков\08_lishai_krasnii_ploskii_112205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40701"/>
            <a:ext cx="8928992" cy="59526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39752" y="188640"/>
            <a:ext cx="4213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Красный плоский лишай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Красный плоский лишай</a:t>
            </a:r>
          </a:p>
        </p:txBody>
      </p:sp>
      <p:pic>
        <p:nvPicPr>
          <p:cNvPr id="109571" name="Picture 3" descr="кпл_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838200"/>
            <a:ext cx="4421188" cy="4835525"/>
          </a:xfrm>
          <a:noFill/>
        </p:spPr>
      </p:pic>
      <p:pic>
        <p:nvPicPr>
          <p:cNvPr id="109572" name="Picture 4" descr="кпл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72025" y="838200"/>
            <a:ext cx="4067175" cy="4953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Красный плоский лишай</a:t>
            </a:r>
          </a:p>
        </p:txBody>
      </p:sp>
      <p:pic>
        <p:nvPicPr>
          <p:cNvPr id="110595" name="Picture 3" descr="кпл_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838200"/>
            <a:ext cx="8280400" cy="50180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4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Documents and Settings\Admin.COMP-695050A2BF\Рабочий стол\Предраков\krasnii_ploskii_lishai-Oral-11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04"/>
            <a:ext cx="9144000" cy="6096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07904" y="6165304"/>
            <a:ext cx="2764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Красная волчанка</a:t>
            </a:r>
            <a:endParaRPr lang="ru-RU" sz="2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6012160" y="3045296"/>
            <a:ext cx="1008112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5652120" y="1916832"/>
            <a:ext cx="1368152" cy="11284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Admin.COMP-695050A2BF\Рабочий стол\Предраков\volchanka-chronic-kozjnii_119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381"/>
            <a:ext cx="4123560" cy="66247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68144" y="112474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Красная волчанка</a:t>
            </a:r>
          </a:p>
          <a:p>
            <a:endParaRPr lang="ru-RU" sz="2400" dirty="0"/>
          </a:p>
        </p:txBody>
      </p:sp>
      <p:cxnSp>
        <p:nvCxnSpPr>
          <p:cNvPr id="3" name="Прямая со стрелкой 2"/>
          <p:cNvCxnSpPr/>
          <p:nvPr/>
        </p:nvCxnSpPr>
        <p:spPr>
          <a:xfrm flipH="1" flipV="1">
            <a:off x="4067944" y="3537012"/>
            <a:ext cx="648072" cy="3060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Admin.COMP-695050A2BF\Рабочий стол\Предраков\volchanka-chronic-kozjnii_120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66" y="188640"/>
            <a:ext cx="4445824" cy="66517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92080" y="1412776"/>
            <a:ext cx="3413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Красная волчанка</a:t>
            </a:r>
          </a:p>
          <a:p>
            <a:endParaRPr lang="ru-RU" dirty="0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187624" y="2492896"/>
            <a:ext cx="1080120" cy="7200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Многоформная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экссудативная эритема</a:t>
            </a:r>
          </a:p>
        </p:txBody>
      </p:sp>
      <p:pic>
        <p:nvPicPr>
          <p:cNvPr id="106499" name="Picture 3" descr="мээ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052735"/>
            <a:ext cx="4896544" cy="4879253"/>
          </a:xfrm>
          <a:noFill/>
          <a:ln>
            <a:solidFill>
              <a:srgbClr val="663300"/>
            </a:solidFill>
          </a:ln>
        </p:spPr>
      </p:pic>
      <p:pic>
        <p:nvPicPr>
          <p:cNvPr id="106500" name="Picture 4" descr="мээ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8104" y="1052736"/>
            <a:ext cx="2995612" cy="4880992"/>
          </a:xfrm>
          <a:noFill/>
          <a:ln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7696200" cy="487362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Псориаз, поражение слизистой оболочки полости рта</a:t>
            </a:r>
          </a:p>
        </p:txBody>
      </p:sp>
      <p:pic>
        <p:nvPicPr>
          <p:cNvPr id="108547" name="Picture 3" descr="псориаз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838200"/>
            <a:ext cx="7467600" cy="4845050"/>
          </a:xfrm>
          <a:noFill/>
        </p:spPr>
      </p:pic>
      <p:cxnSp>
        <p:nvCxnSpPr>
          <p:cNvPr id="3" name="Прямая со стрелкой 2"/>
          <p:cNvCxnSpPr/>
          <p:nvPr/>
        </p:nvCxnSpPr>
        <p:spPr>
          <a:xfrm>
            <a:off x="2771800" y="2276872"/>
            <a:ext cx="1944216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771800" y="2276872"/>
            <a:ext cx="1296144" cy="14401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304800"/>
            <a:ext cx="8856984" cy="6364560"/>
          </a:xfrm>
          <a:ln w="28575">
            <a:solidFill>
              <a:srgbClr val="663300"/>
            </a:solidFill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3600" b="1" dirty="0">
                <a:solidFill>
                  <a:srgbClr val="663300"/>
                </a:solidFill>
              </a:rPr>
              <a:t>Кожный рог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          Участок </a:t>
            </a:r>
            <a:r>
              <a:rPr lang="ru-RU" sz="2800" b="1" dirty="0"/>
              <a:t>ограниченной гиперплазии эпителия с огромным гиперкератозом, который клинически имеет вид более или менее выраженного выступа. Чаще на нижней губе у людей старше 60 лет. В ряде случаев образуется на фоне лейкоплакии.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Лечение</a:t>
            </a:r>
            <a:r>
              <a:rPr lang="ru-RU" sz="2800" b="1" dirty="0"/>
              <a:t>: удаление в пределах здоровых тканей.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             Чаще </a:t>
            </a:r>
            <a:r>
              <a:rPr lang="ru-RU" sz="2800" b="1" dirty="0"/>
              <a:t>имеется один рог, но может быть два и более. В ряде случаев кожный рог образуется на фоне лейкоплакии, туберкулёзной волчанки, на рубцах и пр</a:t>
            </a:r>
            <a:r>
              <a:rPr lang="ru-RU" sz="2400" b="1" dirty="0">
                <a:solidFill>
                  <a:srgbClr val="663300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ln w="28575">
            <a:solidFill>
              <a:srgbClr val="663300"/>
            </a:solidFill>
          </a:ln>
        </p:spPr>
        <p:txBody>
          <a:bodyPr>
            <a:normAutofit fontScale="40000" lnSpcReduction="20000"/>
          </a:bodyPr>
          <a:lstStyle/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ru-RU" sz="6000" b="1" dirty="0">
                <a:solidFill>
                  <a:srgbClr val="FFFF00"/>
                </a:solidFill>
              </a:rPr>
              <a:t>           </a:t>
            </a:r>
            <a:r>
              <a:rPr lang="ru-RU" sz="6000" b="1" dirty="0" err="1"/>
              <a:t>Предраковое</a:t>
            </a:r>
            <a:r>
              <a:rPr lang="ru-RU" sz="6000" b="1" dirty="0"/>
              <a:t> поражение в отличие от </a:t>
            </a:r>
            <a:r>
              <a:rPr lang="ru-RU" sz="6000" b="1" dirty="0" err="1"/>
              <a:t>предракового</a:t>
            </a:r>
            <a:r>
              <a:rPr lang="ru-RU" sz="6000" b="1" dirty="0"/>
              <a:t> состояния характеризуется различными признаками происшедшей трансформации.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6000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6000" b="1" dirty="0">
                <a:solidFill>
                  <a:srgbClr val="663300"/>
                </a:solidFill>
              </a:rPr>
              <a:t>Причины </a:t>
            </a:r>
            <a:endParaRPr lang="ru-RU" sz="6000" b="1" dirty="0" smtClean="0">
              <a:solidFill>
                <a:srgbClr val="663300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6000" b="1" dirty="0" smtClean="0">
                <a:solidFill>
                  <a:srgbClr val="663300"/>
                </a:solidFill>
              </a:rPr>
              <a:t>возникновения </a:t>
            </a:r>
            <a:r>
              <a:rPr lang="ru-RU" sz="6000" b="1" dirty="0" err="1">
                <a:solidFill>
                  <a:srgbClr val="663300"/>
                </a:solidFill>
              </a:rPr>
              <a:t>предракового</a:t>
            </a:r>
            <a:r>
              <a:rPr lang="ru-RU" sz="6000" b="1" dirty="0">
                <a:solidFill>
                  <a:srgbClr val="663300"/>
                </a:solidFill>
              </a:rPr>
              <a:t> поражения</a:t>
            </a:r>
            <a:r>
              <a:rPr lang="ru-RU" sz="6000" b="1" dirty="0" smtClean="0">
                <a:solidFill>
                  <a:srgbClr val="663300"/>
                </a:solidFill>
              </a:rPr>
              <a:t>: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6000" b="1" dirty="0">
              <a:solidFill>
                <a:srgbClr val="663300"/>
              </a:solidFill>
            </a:endParaRPr>
          </a:p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ru-RU" sz="6000" b="1" dirty="0"/>
              <a:t> - канцерогенное действие УФ излучения (спектр </a:t>
            </a:r>
            <a:r>
              <a:rPr lang="en-US" sz="6000" b="1" dirty="0"/>
              <a:t>B</a:t>
            </a:r>
            <a:r>
              <a:rPr lang="ru-RU" sz="6000" b="1" dirty="0"/>
              <a:t>), особенно на светловолосых </a:t>
            </a:r>
            <a:r>
              <a:rPr lang="ru-RU" sz="6000" b="1" dirty="0" smtClean="0"/>
              <a:t>людей;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6000" b="1" dirty="0"/>
          </a:p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ru-RU" sz="6000" b="1" dirty="0">
                <a:effectLst/>
              </a:rPr>
              <a:t> - химических канцерогенов (из ископаемых источников топлива и их перегонки –минеральных масел, производных дёгтя и др</a:t>
            </a:r>
            <a:r>
              <a:rPr lang="ru-RU" sz="6000" b="1" dirty="0" smtClean="0">
                <a:effectLst/>
              </a:rPr>
              <a:t>.);</a:t>
            </a:r>
            <a:endParaRPr lang="ru-RU" sz="6000" b="1" dirty="0">
              <a:effectLst/>
            </a:endParaRPr>
          </a:p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ru-RU" sz="6000" b="1" dirty="0">
                <a:effectLst/>
              </a:rPr>
              <a:t> - ионизирующего излучения</a:t>
            </a:r>
            <a:r>
              <a:rPr lang="ru-RU" sz="6000" b="1" dirty="0" smtClean="0">
                <a:effectLst/>
              </a:rPr>
              <a:t>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60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6000" b="1" dirty="0" smtClean="0">
              <a:effectLst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6000" b="1" dirty="0" smtClean="0">
                <a:cs typeface="Times New Roman" pitchFamily="18" charset="0"/>
              </a:rPr>
              <a:t>В развитии </a:t>
            </a:r>
            <a:r>
              <a:rPr lang="ru-RU" sz="6000" b="1" dirty="0" err="1" smtClean="0">
                <a:cs typeface="Times New Roman" pitchFamily="18" charset="0"/>
              </a:rPr>
              <a:t>предрака</a:t>
            </a:r>
            <a:r>
              <a:rPr lang="ru-RU" sz="6000" b="1" dirty="0" smtClean="0">
                <a:cs typeface="Times New Roman" pitchFamily="18" charset="0"/>
              </a:rPr>
              <a:t> важная роль отводится </a:t>
            </a:r>
            <a:r>
              <a:rPr lang="ru-RU" sz="6000" b="1" u="sng" dirty="0" smtClean="0">
                <a:cs typeface="Times New Roman" pitchFamily="18" charset="0"/>
              </a:rPr>
              <a:t>вирусам</a:t>
            </a:r>
            <a:r>
              <a:rPr lang="ru-RU" sz="6000" b="1" dirty="0" smtClean="0">
                <a:cs typeface="Times New Roman" pitchFamily="18" charset="0"/>
              </a:rPr>
              <a:t>.</a:t>
            </a:r>
            <a:endParaRPr lang="ru-RU" sz="60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4400" b="1" dirty="0">
              <a:effectLst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4400" b="1" dirty="0">
                <a:effectLst/>
              </a:rPr>
              <a:t>  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dirty="0">
                <a:solidFill>
                  <a:srgbClr val="FFFF00"/>
                </a:solidFill>
                <a:effectLst/>
                <a:latin typeface="Arial" charset="0"/>
              </a:rPr>
              <a:t>   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dirty="0">
                <a:solidFill>
                  <a:srgbClr val="FFFF00"/>
                </a:solidFill>
                <a:effectLst/>
                <a:latin typeface="Arial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60648"/>
            <a:ext cx="8856984" cy="6480720"/>
          </a:xfrm>
          <a:ln w="28575">
            <a:solidFill>
              <a:srgbClr val="663300"/>
            </a:solidFill>
          </a:ln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rgbClr val="663300"/>
                </a:solidFill>
              </a:rPr>
              <a:t>Клиника</a:t>
            </a:r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ru-RU" sz="2000" dirty="0">
                <a:effectLst/>
              </a:rPr>
              <a:t>              </a:t>
            </a:r>
            <a:r>
              <a:rPr lang="ru-RU" sz="2400" b="1" dirty="0">
                <a:effectLst/>
              </a:rPr>
              <a:t>Резко ограниченный очаг диаметром до 1 см. От этого основания отходит рог конусообразной формы, высота которого на губе не более 1 см. Рог имеет грязно-серый или коричневато-серый цвет, плотную консистенцию, спаян со своим основанием, которое иногда немного приподнято над окружающей красной каймой. </a:t>
            </a:r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/>
              </a:rPr>
              <a:t>Течение</a:t>
            </a:r>
            <a:r>
              <a:rPr lang="ru-RU" sz="2400" b="1" dirty="0">
                <a:effectLst/>
              </a:rPr>
              <a:t> – хроническое, процесс может длиться годами, но в любой момент может наступить </a:t>
            </a:r>
            <a:r>
              <a:rPr lang="ru-RU" sz="2400" b="1" dirty="0" err="1">
                <a:effectLst/>
              </a:rPr>
              <a:t>озлокачествление</a:t>
            </a:r>
            <a:r>
              <a:rPr lang="ru-RU" sz="2400" b="1" dirty="0">
                <a:effectLst/>
              </a:rPr>
              <a:t>. Его следует  заподозрить при появлении воспаления вокруг кожного рога, уплотнении его основания и внезапном усилении интенсивности ороговения, но окончательное решение принимают только после гистологического исследования.  </a:t>
            </a:r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Лечение</a:t>
            </a:r>
            <a:r>
              <a:rPr lang="ru-RU" sz="2800" b="1" dirty="0" smtClean="0">
                <a:effectLst/>
              </a:rPr>
              <a:t> </a:t>
            </a:r>
            <a:r>
              <a:rPr lang="ru-RU" sz="2400" b="1" dirty="0">
                <a:effectLst/>
              </a:rPr>
              <a:t>Кожный рог удаляют в пределах здоровых тканей с последующим гистологическим исследованием.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Documents and Settings\Admin.COMP-695050A2BF\Рабочий стол\Предраков\kozjnii_horn-1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700446" cy="57252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27784" y="609329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Кожный рог</a:t>
            </a:r>
            <a:endParaRPr lang="ru-RU" sz="28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322712" y="1196752"/>
            <a:ext cx="91440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Admin.COMP-695050A2BF\Рабочий стол\Предраков\kozjnii_horn-13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9883"/>
            <a:ext cx="4295018" cy="65541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940152" y="1052736"/>
            <a:ext cx="26642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Кожный рог</a:t>
            </a:r>
          </a:p>
          <a:p>
            <a:pPr algn="ctr"/>
            <a:endParaRPr lang="ru-RU" dirty="0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123728" y="1302128"/>
            <a:ext cx="108012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3551158" y="2636912"/>
            <a:ext cx="186384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Documents and Settings\Admin.COMP-695050A2BF\Рабочий стол\Предраков\kozjnii_horn-14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30415" cy="60952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99792" y="6237312"/>
            <a:ext cx="38164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Кожный рог</a:t>
            </a:r>
          </a:p>
          <a:p>
            <a:pPr algn="ctr"/>
            <a:endParaRPr lang="ru-RU" sz="24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2123728" y="3356992"/>
            <a:ext cx="1512168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123728" y="3573016"/>
            <a:ext cx="194421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Admin.COMP-695050A2BF\Рабочий стол\Предраков\kozjnii_horn-15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343" y="112638"/>
            <a:ext cx="4374437" cy="65527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56177" y="1124744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Кожный рог</a:t>
            </a:r>
          </a:p>
          <a:p>
            <a:pPr algn="ctr"/>
            <a:endParaRPr lang="ru-RU" dirty="0" smtClean="0"/>
          </a:p>
          <a:p>
            <a:endParaRPr lang="ru-RU" dirty="0"/>
          </a:p>
        </p:txBody>
      </p:sp>
      <p:cxnSp>
        <p:nvCxnSpPr>
          <p:cNvPr id="3" name="Прямая со стрелкой 2"/>
          <p:cNvCxnSpPr/>
          <p:nvPr/>
        </p:nvCxnSpPr>
        <p:spPr>
          <a:xfrm flipH="1" flipV="1">
            <a:off x="3059832" y="1556792"/>
            <a:ext cx="432048" cy="9361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463988" y="2852936"/>
            <a:ext cx="468052" cy="11521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0" y="6324600"/>
            <a:ext cx="76200" cy="1524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ru-RU" sz="800" smtClean="0"/>
          </a:p>
        </p:txBody>
      </p:sp>
      <p:pic>
        <p:nvPicPr>
          <p:cNvPr id="86019" name="Picture 4" descr="Безимени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754" y="55696"/>
            <a:ext cx="4374113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Box 6"/>
          <p:cNvSpPr txBox="1">
            <a:spLocks noChangeArrowheads="1"/>
          </p:cNvSpPr>
          <p:nvPr/>
        </p:nvSpPr>
        <p:spPr bwMode="auto">
          <a:xfrm>
            <a:off x="6172200" y="838200"/>
            <a:ext cx="2614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Кожный рог</a:t>
            </a:r>
          </a:p>
        </p:txBody>
      </p:sp>
      <p:sp>
        <p:nvSpPr>
          <p:cNvPr id="5" name="Овал 4"/>
          <p:cNvSpPr/>
          <p:nvPr/>
        </p:nvSpPr>
        <p:spPr>
          <a:xfrm rot="285406">
            <a:off x="3347864" y="1916832"/>
            <a:ext cx="2016224" cy="7200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/>
          <p:cNvCxnSpPr/>
          <p:nvPr/>
        </p:nvCxnSpPr>
        <p:spPr>
          <a:xfrm flipH="1" flipV="1">
            <a:off x="4211960" y="1069182"/>
            <a:ext cx="589257" cy="2309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480720"/>
          </a:xfrm>
          <a:ln w="28575">
            <a:solidFill>
              <a:srgbClr val="663300"/>
            </a:solidFill>
          </a:ln>
        </p:spPr>
        <p:txBody>
          <a:bodyPr>
            <a:normAutofit fontScale="77500" lnSpcReduction="20000"/>
          </a:bodyPr>
          <a:lstStyle/>
          <a:p>
            <a:pPr algn="ctr">
              <a:buFont typeface="Wingdings" pitchFamily="2" charset="2"/>
              <a:buNone/>
            </a:pPr>
            <a:r>
              <a:rPr lang="ru-RU" sz="4100" b="1" dirty="0" err="1" smtClean="0">
                <a:solidFill>
                  <a:srgbClr val="663300"/>
                </a:solidFill>
              </a:rPr>
              <a:t>Кератоакантома</a:t>
            </a:r>
            <a:endParaRPr lang="ru-RU" sz="4100" b="1" dirty="0" smtClean="0">
              <a:solidFill>
                <a:srgbClr val="663300"/>
              </a:solidFill>
            </a:endParaRPr>
          </a:p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ru-RU" b="1" dirty="0" smtClean="0"/>
              <a:t>Быстро развивающаяся и спонтанно регрессирующая эпидермальная доброкачественная опухоль, которая относительно часто </a:t>
            </a:r>
            <a:r>
              <a:rPr lang="ru-RU" b="1" dirty="0" err="1" smtClean="0"/>
              <a:t>озлокачествляется</a:t>
            </a:r>
            <a:r>
              <a:rPr lang="ru-RU" b="1" dirty="0" smtClean="0"/>
              <a:t>. На красной кайме губ локализуется не часто, на слизистой оболочке рта не встречается, очень редко образуется на языке.</a:t>
            </a:r>
          </a:p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ru-RU" b="1" dirty="0" smtClean="0"/>
              <a:t>Клиника. Начинается с образования на губе или языке серовато-красного плотного полушаровидного узелка с небольшим воронкообразным углублением в центре. В течение месяца узелок </a:t>
            </a:r>
            <a:r>
              <a:rPr lang="ru-RU" b="1" dirty="0" err="1" smtClean="0"/>
              <a:t>достигаетразмера</a:t>
            </a:r>
            <a:r>
              <a:rPr lang="ru-RU" b="1" dirty="0" smtClean="0"/>
              <a:t> примерно </a:t>
            </a:r>
          </a:p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ru-RU" b="1" dirty="0" smtClean="0"/>
              <a:t>2,5 </a:t>
            </a:r>
            <a:r>
              <a:rPr lang="ru-RU" b="1" dirty="0" err="1" smtClean="0"/>
              <a:t>х</a:t>
            </a:r>
            <a:r>
              <a:rPr lang="ru-RU" b="1" dirty="0" smtClean="0"/>
              <a:t> 1см. </a:t>
            </a:r>
            <a:r>
              <a:rPr lang="ru-RU" b="1" dirty="0" err="1" smtClean="0"/>
              <a:t>Кератоакантома</a:t>
            </a:r>
            <a:r>
              <a:rPr lang="ru-RU" b="1" dirty="0" smtClean="0"/>
              <a:t> не спаяна с подлежащими тканями, подвижна, почти безболезненна. Возможны два исхода: через 6-8 мес. она спонтанно регрессирует, оставляя рубчик, либо трансформируется в рак. Некоторые авторы считают, что с самого начала имелся рак, протекавший по типу </a:t>
            </a:r>
            <a:r>
              <a:rPr lang="ru-RU" b="1" dirty="0" err="1" smtClean="0"/>
              <a:t>кератоакантомы</a:t>
            </a:r>
            <a:r>
              <a:rPr lang="ru-RU" b="1" dirty="0" smtClean="0"/>
              <a:t>.</a:t>
            </a:r>
          </a:p>
          <a:p>
            <a:pPr>
              <a:lnSpc>
                <a:spcPct val="120000"/>
              </a:lnSpc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5956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3216"/>
            <a:ext cx="8610600" cy="6048672"/>
          </a:xfrm>
          <a:prstGeom prst="rect">
            <a:avLst/>
          </a:prstGeom>
          <a:noFill/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228600" y="6211888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 err="1"/>
              <a:t>Кератоакантома</a:t>
            </a:r>
            <a:r>
              <a:rPr lang="ru-RU" sz="2400" b="1" dirty="0"/>
              <a:t> на языке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051720" y="4462264"/>
            <a:ext cx="187220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2051720" y="3429000"/>
            <a:ext cx="1872208" cy="10332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dmin.COMP-695050A2BF\Рабочий стол\Предраков\20Keratoacanthoma072101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4479317" cy="68353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08104" y="112474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Кератоакантома</a:t>
            </a:r>
            <a:endParaRPr lang="ru-RU" sz="2800" b="1" dirty="0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475656" y="3417691"/>
            <a:ext cx="914400" cy="914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4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Documents and Settings\Admin.COMP-695050A2BF\Рабочий стол\Предраков\keratoakantoma_1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09329"/>
            <a:ext cx="9144000" cy="60486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6064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Кератоакантома</a:t>
            </a:r>
            <a:endParaRPr lang="ru-RU" sz="2800" b="1" dirty="0" smtClean="0"/>
          </a:p>
          <a:p>
            <a:pPr algn="ctr"/>
            <a:endParaRPr lang="ru-RU" sz="28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411760" y="2348880"/>
            <a:ext cx="914400" cy="914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87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332656"/>
            <a:ext cx="8856984" cy="6478184"/>
          </a:xfrm>
          <a:prstGeom prst="rect">
            <a:avLst/>
          </a:prstGeom>
          <a:ln w="28575"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Развитию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инвазивного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рака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предшествует период различной продолжительности – от нескольких недель до нескольких десятилетий, что зависит от генетических и иммунных особенностей организма, характера и интенсивности воздействия канцерогенных веществ. В течение этого периода ПП может разрешиться спонтанно.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Предраковая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реакция на канцерогены обычно проходит стадию дисплазии, проявляющуюся проявлениями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гиперкератоза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Documents and Settings\Admin.COMP-695050A2BF\Рабочий стол\Предраков\keratoakantoma_10-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12" y="159486"/>
            <a:ext cx="8937047" cy="62218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504" y="6381329"/>
            <a:ext cx="8784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Кератоакантома</a:t>
            </a:r>
            <a:endParaRPr lang="ru-RU" sz="2400" b="1" dirty="0" smtClean="0"/>
          </a:p>
          <a:p>
            <a:pPr algn="ctr"/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979712" y="2996952"/>
            <a:ext cx="1490464" cy="5939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1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"/>
            <a:ext cx="8229600" cy="5943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/>
              <a:t> </a:t>
            </a: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683568" y="115888"/>
            <a:ext cx="8064896" cy="630942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</a:rPr>
              <a:t>Гистология </a:t>
            </a:r>
          </a:p>
          <a:p>
            <a:pPr algn="ctr"/>
            <a:r>
              <a:rPr lang="ru-RU" sz="2800" b="1" dirty="0" smtClean="0"/>
              <a:t>Резко </a:t>
            </a:r>
            <a:r>
              <a:rPr lang="ru-RU" sz="2800" b="1" dirty="0"/>
              <a:t>ограниченная эпителиальная опухоль с большой роговой пробкой. Неравномерный </a:t>
            </a:r>
            <a:r>
              <a:rPr lang="ru-RU" sz="2800" b="1" dirty="0" err="1"/>
              <a:t>акантоз</a:t>
            </a:r>
            <a:r>
              <a:rPr lang="ru-RU" sz="2800" b="1" dirty="0"/>
              <a:t>, часто с явлениями </a:t>
            </a:r>
            <a:r>
              <a:rPr lang="ru-RU" sz="2800" b="1" dirty="0" err="1"/>
              <a:t>дискомплексации</a:t>
            </a:r>
            <a:r>
              <a:rPr lang="ru-RU" sz="2800" b="1" dirty="0"/>
              <a:t> и </a:t>
            </a:r>
            <a:r>
              <a:rPr lang="ru-RU" sz="2800" b="1" dirty="0" err="1"/>
              <a:t>атипии</a:t>
            </a:r>
            <a:r>
              <a:rPr lang="ru-RU" sz="2800" b="1" dirty="0"/>
              <a:t>. Иногда имеется </a:t>
            </a:r>
            <a:r>
              <a:rPr lang="ru-RU" sz="2800" b="1" dirty="0" err="1"/>
              <a:t>псевдоэпителиальная</a:t>
            </a:r>
            <a:r>
              <a:rPr lang="ru-RU" sz="2800" b="1" dirty="0"/>
              <a:t> гиперплазия.</a:t>
            </a:r>
          </a:p>
          <a:p>
            <a:pPr algn="ctr"/>
            <a:r>
              <a:rPr lang="ru-RU" sz="2800" b="1" dirty="0">
                <a:solidFill>
                  <a:srgbClr val="663300"/>
                </a:solidFill>
              </a:rPr>
              <a:t>Диагностика.</a:t>
            </a:r>
            <a:r>
              <a:rPr lang="ru-RU" sz="2800" b="1" dirty="0"/>
              <a:t> Типичная клиническая картина и быстрый рост. Имеет характерное воронкообразное углубление в центре, заполненное легко удаляющимися роговыми массами. Трудно отличить </a:t>
            </a:r>
            <a:r>
              <a:rPr lang="ru-RU" sz="2800" b="1" dirty="0" smtClean="0"/>
              <a:t>от </a:t>
            </a:r>
            <a:r>
              <a:rPr lang="ru-RU" sz="2800" b="1" dirty="0" err="1"/>
              <a:t>экзофитной</a:t>
            </a:r>
            <a:r>
              <a:rPr lang="ru-RU" sz="2800" b="1" dirty="0"/>
              <a:t> формы рака</a:t>
            </a:r>
            <a:r>
              <a:rPr lang="ru-RU" sz="2800" b="1" dirty="0" smtClean="0"/>
              <a:t>.</a:t>
            </a:r>
          </a:p>
          <a:p>
            <a:pPr algn="ctr"/>
            <a:endParaRPr lang="ru-RU" sz="2800" dirty="0"/>
          </a:p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Лечение</a:t>
            </a:r>
            <a:r>
              <a:rPr lang="ru-RU" sz="2800" b="1" dirty="0" smtClean="0"/>
              <a:t> </a:t>
            </a:r>
            <a:r>
              <a:rPr lang="ru-RU" sz="2800" b="1" dirty="0"/>
              <a:t>– </a:t>
            </a:r>
            <a:r>
              <a:rPr lang="ru-RU" sz="2800" dirty="0"/>
              <a:t>хирургическое.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43204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663300"/>
                </a:solidFill>
              </a:rPr>
              <a:t>Пигментная ксеродерма</a:t>
            </a:r>
            <a:br>
              <a:rPr lang="ru-RU" sz="2800" b="1" dirty="0" smtClean="0">
                <a:solidFill>
                  <a:srgbClr val="663300"/>
                </a:solidFill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476672"/>
            <a:ext cx="8928992" cy="6192688"/>
          </a:xfrm>
          <a:ln w="19050">
            <a:solidFill>
              <a:srgbClr val="663300"/>
            </a:solidFill>
          </a:ln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  <a:r>
              <a:rPr lang="ru-RU" dirty="0" smtClean="0">
                <a:solidFill>
                  <a:srgbClr val="663300"/>
                </a:solidFill>
              </a:rPr>
              <a:t>     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9600" b="1" dirty="0" smtClean="0">
                <a:solidFill>
                  <a:srgbClr val="663300"/>
                </a:solidFill>
              </a:rPr>
              <a:t>         </a:t>
            </a:r>
            <a:r>
              <a:rPr lang="ru-RU" sz="9600" b="1" dirty="0" smtClean="0"/>
              <a:t>Генетически детерминированное заболевание, передаётся аутосомным геном. Большей частью носит семейный характер. Болезнь встречается чаще при близкородственных браках и вообще в </a:t>
            </a:r>
            <a:r>
              <a:rPr lang="ru-RU" sz="9600" b="1" dirty="0" err="1" smtClean="0"/>
              <a:t>изолятах</a:t>
            </a:r>
            <a:r>
              <a:rPr lang="ru-RU" sz="9600" b="1" dirty="0" smtClean="0"/>
              <a:t> - географических, национальных, религиозных и т. д. Механизм возникновения своеобразной сенсибилизации к ультрафиолетовым лучам при пигментной ксеродерме пока не ясен</a:t>
            </a:r>
            <a:r>
              <a:rPr lang="ru-RU" sz="9600" b="1" dirty="0" smtClean="0"/>
              <a:t>.  </a:t>
            </a:r>
            <a:r>
              <a:rPr lang="ru-RU" sz="9600" b="1" dirty="0" smtClean="0"/>
              <a:t>Мнение об увеличении фотодинамических субстанций в организме больных пигментной ксеродермой большинством дерматологов не поддерживается и </a:t>
            </a:r>
            <a:r>
              <a:rPr lang="ru-RU" sz="9600" b="1" dirty="0" err="1" smtClean="0"/>
              <a:t>порфирина</a:t>
            </a:r>
            <a:r>
              <a:rPr lang="ru-RU" sz="9600" b="1" dirty="0" smtClean="0"/>
              <a:t>  у большинства больных не </a:t>
            </a:r>
            <a:r>
              <a:rPr lang="ru-RU" sz="9600" b="1" dirty="0" smtClean="0"/>
              <a:t>находили. </a:t>
            </a:r>
            <a:r>
              <a:rPr lang="ru-RU" sz="9600" b="1" dirty="0" smtClean="0"/>
              <a:t>По мнению ряда исследователей </a:t>
            </a:r>
            <a:r>
              <a:rPr lang="ru-RU" sz="9600" b="1" dirty="0" smtClean="0"/>
              <a:t> в </a:t>
            </a:r>
            <a:r>
              <a:rPr lang="ru-RU" sz="9600" b="1" dirty="0" smtClean="0"/>
              <a:t>основе пигментной ксеродермы лежит отсутствие или недостаточность в клетках (фибробластах) больных фермента </a:t>
            </a:r>
            <a:endParaRPr lang="ru-RU" sz="9600" b="1" dirty="0" smtClean="0"/>
          </a:p>
          <a:p>
            <a:pPr algn="ctr">
              <a:lnSpc>
                <a:spcPct val="120000"/>
              </a:lnSpc>
              <a:buNone/>
            </a:pPr>
            <a:r>
              <a:rPr lang="ru-RU" sz="9600" b="1" dirty="0" smtClean="0"/>
              <a:t>УФ-</a:t>
            </a:r>
            <a:r>
              <a:rPr lang="ru-RU" sz="9600" b="1" dirty="0" err="1" smtClean="0"/>
              <a:t>эндонуклеазы</a:t>
            </a:r>
            <a:r>
              <a:rPr lang="ru-RU" sz="9600" b="1" dirty="0" smtClean="0"/>
              <a:t>, участвующего в репарации ДНК, повреждённой ультрафиолетовыми лучами. </a:t>
            </a:r>
          </a:p>
          <a:p>
            <a:pPr algn="ctr"/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32656"/>
            <a:ext cx="9144000" cy="7017306"/>
          </a:xfrm>
          <a:prstGeom prst="rect">
            <a:avLst/>
          </a:prstGeom>
          <a:noFill/>
          <a:ln w="9525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 smtClean="0"/>
              <a:t>     Заболевание поражает оба пола, хотя некоторые дерматологи считают, что среди девочек оно встречается чаще. Первые симптомы более чем у 75% больных появляются между 6 месяцами и тремя годами, но могут наблюдаться и в более старшем </a:t>
            </a:r>
            <a:r>
              <a:rPr lang="ru-RU" sz="2400" b="1" dirty="0" smtClean="0"/>
              <a:t>и </a:t>
            </a:r>
            <a:r>
              <a:rPr lang="ru-RU" sz="2400" b="1" dirty="0" smtClean="0"/>
              <a:t>даже в пожилом </a:t>
            </a:r>
            <a:r>
              <a:rPr lang="ru-RU" sz="2400" b="1" dirty="0" smtClean="0"/>
              <a:t>возрасте.  </a:t>
            </a:r>
            <a:r>
              <a:rPr lang="ru-RU" sz="2400" b="1" dirty="0" smtClean="0"/>
              <a:t>С раннего детства наблюдается светобоязнь и повышенная </a:t>
            </a:r>
            <a:r>
              <a:rPr lang="ru-RU" sz="2400" b="1" dirty="0" err="1" smtClean="0"/>
              <a:t>фоточувствительность</a:t>
            </a:r>
            <a:r>
              <a:rPr lang="ru-RU" sz="2400" b="1" dirty="0" smtClean="0"/>
              <a:t> с образованием на открытых участках кожи после непродолжительной инсоляции красноватых пятен, на которых впоследствии и откладывается пигмент. На коже лица, шеи, кистей, разгибательных поверхностей предплечий появляются обильные пигментные пятна (в виде веснушек) </a:t>
            </a:r>
            <a:r>
              <a:rPr lang="ru-RU" sz="2400" b="1" dirty="0" smtClean="0"/>
              <a:t>тёмно- </a:t>
            </a:r>
            <a:r>
              <a:rPr lang="ru-RU" sz="2400" b="1" dirty="0" smtClean="0"/>
              <a:t>и светло-коричневого цвета, неправильных очертаний, диаметром 0,1-0,5 см, а также мелкие плоские папулы желтоватого цвета, едва выступающие над поверхностью кожи.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663300"/>
                </a:solidFill>
              </a:rPr>
              <a:t> </a:t>
            </a:r>
          </a:p>
          <a:p>
            <a:pPr algn="ctr">
              <a:buNone/>
            </a:pPr>
            <a:endParaRPr lang="ru-RU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840582" y="-171400"/>
            <a:ext cx="18115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63300"/>
                </a:solidFill>
              </a:rPr>
              <a:t>Клиника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5904656"/>
          </a:xfrm>
          <a:ln w="19050">
            <a:solidFill>
              <a:srgbClr val="663300"/>
            </a:solidFill>
          </a:ln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lnSpc>
                <a:spcPct val="140000"/>
              </a:lnSpc>
              <a:buNone/>
            </a:pPr>
            <a:r>
              <a:rPr lang="ru-RU" sz="7000" b="1" dirty="0" smtClean="0"/>
              <a:t>    Затем кожа начинает шелушиться, пигментированные места сморщиваются и становятся </a:t>
            </a:r>
            <a:r>
              <a:rPr lang="ru-RU" sz="7000" b="1" dirty="0" err="1" smtClean="0"/>
              <a:t>атрофичными</a:t>
            </a:r>
            <a:r>
              <a:rPr lang="ru-RU" sz="7000" b="1" dirty="0" smtClean="0"/>
              <a:t>      </a:t>
            </a:r>
          </a:p>
          <a:p>
            <a:pPr algn="ctr">
              <a:lnSpc>
                <a:spcPct val="140000"/>
              </a:lnSpc>
              <a:buNone/>
            </a:pPr>
            <a:r>
              <a:rPr lang="ru-RU" sz="7000" b="1" dirty="0" smtClean="0"/>
              <a:t>(</a:t>
            </a:r>
            <a:r>
              <a:rPr lang="ru-RU" sz="7000" b="1" u="sng" dirty="0" smtClean="0"/>
              <a:t>вторая стадия </a:t>
            </a:r>
            <a:r>
              <a:rPr lang="ru-RU" sz="7000" b="1" dirty="0" smtClean="0"/>
              <a:t>заболевания).  </a:t>
            </a:r>
            <a:endParaRPr lang="ru-RU" sz="7000" b="1" dirty="0" smtClean="0"/>
          </a:p>
          <a:p>
            <a:pPr algn="ctr">
              <a:lnSpc>
                <a:spcPct val="140000"/>
              </a:lnSpc>
              <a:buNone/>
            </a:pPr>
            <a:r>
              <a:rPr lang="ru-RU" sz="7000" b="1" dirty="0" smtClean="0"/>
              <a:t>На </a:t>
            </a:r>
            <a:r>
              <a:rPr lang="ru-RU" sz="7000" b="1" dirty="0" smtClean="0"/>
              <a:t>коже носа, губ</a:t>
            </a:r>
            <a:r>
              <a:rPr lang="ru-RU" sz="7000" b="1" dirty="0" smtClean="0"/>
              <a:t>, </a:t>
            </a:r>
            <a:r>
              <a:rPr lang="ru-RU" sz="7000" b="1" u="sng" dirty="0" smtClean="0"/>
              <a:t>на красной кайме </a:t>
            </a:r>
            <a:r>
              <a:rPr lang="ru-RU" sz="7000" b="1" dirty="0" smtClean="0"/>
              <a:t>- многочисленные </a:t>
            </a:r>
            <a:r>
              <a:rPr lang="ru-RU" sz="7000" b="1" dirty="0" err="1" smtClean="0"/>
              <a:t>телеангиэктазии</a:t>
            </a:r>
            <a:r>
              <a:rPr lang="ru-RU" sz="7000" b="1" dirty="0" smtClean="0"/>
              <a:t>. Наряду с пигментированными пятнами встречаются атрофические рубцы беловатого цвета и небольшие гиперкератотические очаги. Развивается </a:t>
            </a:r>
            <a:r>
              <a:rPr lang="ru-RU" sz="7000" b="1" dirty="0" err="1" smtClean="0"/>
              <a:t>микростомия</a:t>
            </a:r>
            <a:r>
              <a:rPr lang="ru-RU" sz="7000" b="1" dirty="0" smtClean="0"/>
              <a:t> </a:t>
            </a:r>
            <a:r>
              <a:rPr lang="ru-RU" sz="7000" b="1" dirty="0" err="1" smtClean="0"/>
              <a:t>зa</a:t>
            </a:r>
            <a:r>
              <a:rPr lang="ru-RU" sz="7000" b="1" dirty="0" smtClean="0"/>
              <a:t> счёт </a:t>
            </a:r>
            <a:r>
              <a:rPr lang="ru-RU" sz="7000" b="1" u="sng" dirty="0" smtClean="0"/>
              <a:t>атрофии и рубцовых изменений нижней губы, красная кайма которой истончена; на губах - трещины</a:t>
            </a:r>
            <a:r>
              <a:rPr lang="ru-RU" sz="7000" b="1" dirty="0" smtClean="0"/>
              <a:t>.</a:t>
            </a:r>
          </a:p>
          <a:p>
            <a:pPr algn="ctr">
              <a:lnSpc>
                <a:spcPct val="140000"/>
              </a:lnSpc>
              <a:buNone/>
            </a:pPr>
            <a:r>
              <a:rPr lang="ru-RU" sz="7000" b="1" dirty="0" smtClean="0"/>
              <a:t> 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08534" y="116632"/>
            <a:ext cx="1647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63300"/>
                </a:solidFill>
              </a:rPr>
              <a:t>Клиника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6048672"/>
          </a:xfrm>
          <a:ln w="19050">
            <a:solidFill>
              <a:srgbClr val="663300"/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663300"/>
                </a:solidFill>
              </a:rPr>
              <a:t>       </a:t>
            </a:r>
            <a:r>
              <a:rPr lang="ru-RU" sz="2400" b="1" dirty="0" smtClean="0"/>
              <a:t>В общем поражённая кожа сухая, истончённая, местами напряжена, натянута, не собирается в складки.  Атрофические изменения нередко ведут к различным обезображиваниям: </a:t>
            </a:r>
            <a:r>
              <a:rPr lang="ru-RU" sz="2400" b="1" dirty="0" err="1" smtClean="0"/>
              <a:t>эктропиону</a:t>
            </a:r>
            <a:r>
              <a:rPr lang="ru-RU" sz="2400" b="1" dirty="0" smtClean="0"/>
              <a:t>, истончению ушей и кончика носа, атрезии отверстий рта и носа. </a:t>
            </a:r>
            <a:r>
              <a:rPr lang="ru-RU" sz="2400" b="1" u="sng" dirty="0" err="1" smtClean="0"/>
              <a:t>Телеангиэктазии</a:t>
            </a:r>
            <a:r>
              <a:rPr lang="ru-RU" sz="2400" b="1" u="sng" dirty="0" smtClean="0"/>
              <a:t> и ангиомы, помимо кожи, наблюдаются на языке, слизистой ротовой полости.</a:t>
            </a:r>
          </a:p>
          <a:p>
            <a:pPr algn="ctr">
              <a:buNone/>
            </a:pPr>
            <a:r>
              <a:rPr lang="ru-RU" sz="2400" b="1" dirty="0" smtClean="0"/>
              <a:t>            Помимо кожи, у 80-85% больных поражаются глаза - конъюнктивит, кератит, поражение радужной оболочки (гиперпигментация, атрофия края зрачка и стромы) и роговицы глаз, что приводит к снижению зрения, почти всегда поражается кожа век. На веках могут быть </a:t>
            </a:r>
            <a:r>
              <a:rPr lang="ru-RU" sz="2400" b="1" dirty="0" err="1" smtClean="0"/>
              <a:t>дисхромии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телеангиэктазии</a:t>
            </a:r>
            <a:r>
              <a:rPr lang="ru-RU" sz="2400" b="1" dirty="0" smtClean="0"/>
              <a:t>, гиперкератозы и различные опухоли.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663300"/>
                </a:solidFill>
              </a:rPr>
              <a:t> </a:t>
            </a:r>
          </a:p>
          <a:p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-243407"/>
            <a:ext cx="45365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6633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663300"/>
                </a:solidFill>
              </a:rPr>
              <a:t>Клиника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92696"/>
            <a:ext cx="8352928" cy="5832648"/>
          </a:xfrm>
          <a:ln w="9525">
            <a:solidFill>
              <a:srgbClr val="663300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  <a:buNone/>
            </a:pPr>
            <a:r>
              <a:rPr lang="ru-RU" sz="2400" b="1" dirty="0" smtClean="0"/>
              <a:t>        В поздней, третьей стадии заболевания, кожа представляет картину преждевременной старческой дистрофии с возникновением бородавчатых разрастаний, которые зачастую </a:t>
            </a:r>
            <a:r>
              <a:rPr lang="ru-RU" sz="2400" b="1" dirty="0" err="1" smtClean="0"/>
              <a:t>раково</a:t>
            </a:r>
            <a:r>
              <a:rPr lang="ru-RU" sz="2400" b="1" dirty="0" smtClean="0"/>
              <a:t> перерождаются. Многие дерматологи относят пигментную ксеродерму в группу </a:t>
            </a:r>
            <a:r>
              <a:rPr lang="ru-RU" sz="2400" b="1" u="sng" dirty="0" smtClean="0"/>
              <a:t>облигатных </a:t>
            </a:r>
            <a:r>
              <a:rPr lang="ru-RU" sz="2400" b="1" u="sng" dirty="0" err="1" smtClean="0"/>
              <a:t>преканкрозов</a:t>
            </a:r>
            <a:r>
              <a:rPr lang="ru-RU" sz="2400" b="1" dirty="0" smtClean="0"/>
              <a:t>. Развитие злокачественных новообразований на местах пигментных и атрофических пятен происходит иногда уже в первые годы жизни, особенно же с 8-10-летнего возраста. Очень быстро опухоли распадаются, дают метастазы во внутренние органы и приводят к смерти.</a:t>
            </a:r>
          </a:p>
          <a:p>
            <a:pPr algn="ctr">
              <a:lnSpc>
                <a:spcPct val="140000"/>
              </a:lnSpc>
              <a:buNone/>
            </a:pPr>
            <a:r>
              <a:rPr lang="ru-RU" sz="2400" b="1" dirty="0" smtClean="0"/>
              <a:t> 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188641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3300"/>
                </a:solidFill>
              </a:rPr>
              <a:t>Клиника</a:t>
            </a:r>
          </a:p>
          <a:p>
            <a:pPr algn="ctr"/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46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663300"/>
                </a:solidFill>
              </a:rPr>
              <a:t>Клиника</a:t>
            </a:r>
            <a:endParaRPr lang="ru-RU" sz="2400" b="1" dirty="0">
              <a:solidFill>
                <a:srgbClr val="66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552728"/>
          </a:xfrm>
          <a:ln w="19050">
            <a:noFill/>
          </a:ln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lnSpc>
                <a:spcPct val="140000"/>
              </a:lnSpc>
              <a:buNone/>
            </a:pPr>
            <a:r>
              <a:rPr lang="ru-RU" sz="9600" dirty="0" smtClean="0">
                <a:solidFill>
                  <a:srgbClr val="663300"/>
                </a:solidFill>
              </a:rPr>
              <a:t>              </a:t>
            </a:r>
            <a:r>
              <a:rPr lang="ru-RU" sz="9600" b="1" dirty="0" smtClean="0"/>
              <a:t>Появляющиеся </a:t>
            </a:r>
            <a:r>
              <a:rPr lang="ru-RU" sz="9600" b="1" dirty="0" smtClean="0"/>
              <a:t>опухоли имеют различный характер.</a:t>
            </a:r>
          </a:p>
          <a:p>
            <a:pPr algn="ctr">
              <a:lnSpc>
                <a:spcPct val="140000"/>
              </a:lnSpc>
              <a:buNone/>
            </a:pPr>
            <a:r>
              <a:rPr lang="ru-RU" sz="9600" b="1" dirty="0" smtClean="0"/>
              <a:t> Чаще это </a:t>
            </a:r>
            <a:r>
              <a:rPr lang="ru-RU" sz="9600" b="1" u="sng" dirty="0" err="1" smtClean="0"/>
              <a:t>базалиомы</a:t>
            </a:r>
            <a:r>
              <a:rPr lang="ru-RU" sz="9600" b="1" u="sng" dirty="0" smtClean="0"/>
              <a:t> и </a:t>
            </a:r>
            <a:r>
              <a:rPr lang="ru-RU" sz="9600" b="1" u="sng" dirty="0" err="1" smtClean="0"/>
              <a:t>спиналиомы</a:t>
            </a:r>
            <a:r>
              <a:rPr lang="ru-RU" sz="9600" b="1" dirty="0" smtClean="0"/>
              <a:t>, реже меланомы, саркомы, </a:t>
            </a:r>
            <a:r>
              <a:rPr lang="ru-RU" sz="9600" b="1" dirty="0" err="1" smtClean="0"/>
              <a:t>перителиомы</a:t>
            </a:r>
            <a:r>
              <a:rPr lang="ru-RU" sz="9600" b="1" dirty="0" smtClean="0"/>
              <a:t>, </a:t>
            </a:r>
            <a:r>
              <a:rPr lang="ru-RU" sz="9600" b="1" dirty="0" err="1" smtClean="0"/>
              <a:t>трихоэпителиомы</a:t>
            </a:r>
            <a:r>
              <a:rPr lang="ru-RU" sz="9600" b="1" dirty="0" smtClean="0"/>
              <a:t>, </a:t>
            </a:r>
            <a:r>
              <a:rPr lang="ru-RU" sz="9600" b="1" dirty="0" err="1" smtClean="0"/>
              <a:t>эндотелиомы</a:t>
            </a:r>
            <a:r>
              <a:rPr lang="ru-RU" sz="9600" b="1" dirty="0" smtClean="0"/>
              <a:t>, </a:t>
            </a:r>
            <a:r>
              <a:rPr lang="ru-RU" sz="9600" b="1" dirty="0" err="1" smtClean="0"/>
              <a:t>ангиосаркомы</a:t>
            </a:r>
            <a:r>
              <a:rPr lang="ru-RU" sz="9600" b="1" dirty="0" smtClean="0"/>
              <a:t>. </a:t>
            </a:r>
            <a:r>
              <a:rPr lang="ru-RU" sz="9600" b="1" u="sng" dirty="0" err="1" smtClean="0"/>
              <a:t>Кератоакантома</a:t>
            </a:r>
            <a:r>
              <a:rPr lang="ru-RU" sz="9600" b="1" u="sng" dirty="0" smtClean="0"/>
              <a:t> является необычным осложнением пигментной ксеродермы. </a:t>
            </a:r>
            <a:r>
              <a:rPr lang="ru-RU" sz="9600" b="1" dirty="0" smtClean="0"/>
              <a:t>Нередко у больных пигментной ксеродермой наблюдаются общие дистрофические изменения органов и тканей: синдактилия II-IV пальцев на стопах, дистрофия зубов, рост отстаёт от возрастной нормы на 10-25 см, тотальное отсутствие волос. Интеллект больных обычно не страдает, но описана особая форма пигментной ксеродермы - синдром </a:t>
            </a:r>
          </a:p>
          <a:p>
            <a:pPr algn="ctr">
              <a:lnSpc>
                <a:spcPct val="140000"/>
              </a:lnSpc>
              <a:buNone/>
            </a:pPr>
            <a:r>
              <a:rPr lang="ru-RU" sz="9600" b="1" dirty="0" smtClean="0"/>
              <a:t>де </a:t>
            </a:r>
            <a:r>
              <a:rPr lang="ru-RU" sz="9600" b="1" dirty="0" err="1" smtClean="0"/>
              <a:t>Санктиса-Какионе</a:t>
            </a:r>
            <a:r>
              <a:rPr lang="ru-RU" sz="9600" b="1" dirty="0" smtClean="0"/>
              <a:t> (</a:t>
            </a:r>
            <a:r>
              <a:rPr lang="ru-RU" sz="9600" b="1" dirty="0" err="1" smtClean="0"/>
              <a:t>De</a:t>
            </a:r>
            <a:r>
              <a:rPr lang="ru-RU" sz="9600" b="1" dirty="0" smtClean="0"/>
              <a:t> </a:t>
            </a:r>
            <a:r>
              <a:rPr lang="ru-RU" sz="9600" b="1" dirty="0" err="1" smtClean="0"/>
              <a:t>Sanetis</a:t>
            </a:r>
            <a:r>
              <a:rPr lang="ru-RU" sz="9600" b="1" dirty="0" smtClean="0"/>
              <a:t> и </a:t>
            </a:r>
            <a:r>
              <a:rPr lang="ru-RU" sz="9600" b="1" dirty="0" err="1" smtClean="0"/>
              <a:t>Сасchione</a:t>
            </a:r>
            <a:r>
              <a:rPr lang="ru-RU" sz="9600" b="1" dirty="0" smtClean="0"/>
              <a:t>, 1932), характеризующаяся умственной отсталостью и другими неврологическими симптомами.</a:t>
            </a:r>
          </a:p>
          <a:p>
            <a:pPr algn="ctr">
              <a:buNone/>
            </a:pPr>
            <a:endParaRPr lang="ru-RU" sz="9600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2880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663300"/>
                </a:solidFill>
              </a:rPr>
              <a:t>Гистопатология</a:t>
            </a:r>
            <a:endParaRPr lang="ru-RU" sz="2400" b="1" dirty="0">
              <a:solidFill>
                <a:srgbClr val="66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192688"/>
          </a:xfrm>
          <a:ln w="19050">
            <a:noFill/>
          </a:ln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 smtClean="0">
              <a:solidFill>
                <a:srgbClr val="663300"/>
              </a:solidFill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9600" dirty="0" smtClean="0"/>
              <a:t>            </a:t>
            </a:r>
            <a:r>
              <a:rPr lang="ru-RU" sz="9600" b="1" dirty="0" smtClean="0"/>
              <a:t>В ранней стадии заболевания: гиперкератоз, истончение </a:t>
            </a:r>
            <a:r>
              <a:rPr lang="ru-RU" sz="9600" b="1" dirty="0" err="1" smtClean="0"/>
              <a:t>мальпигиевой</a:t>
            </a:r>
            <a:r>
              <a:rPr lang="ru-RU" sz="9600" b="1" dirty="0" smtClean="0"/>
              <a:t> сети с атрофией части </a:t>
            </a:r>
            <a:r>
              <a:rPr lang="ru-RU" sz="9600" b="1" dirty="0" err="1" smtClean="0"/>
              <a:t>эпидермальных</a:t>
            </a:r>
            <a:r>
              <a:rPr lang="ru-RU" sz="9600" b="1" dirty="0" smtClean="0"/>
              <a:t> отростков, отёк верхней части дермы, хронический воспалительный инфильтрат (преимущественно вокруг сосудов) в верхней части дермы, пятнистая </a:t>
            </a:r>
            <a:r>
              <a:rPr lang="ru-RU" sz="9600" b="1" dirty="0" err="1" smtClean="0"/>
              <a:t>меланиновая</a:t>
            </a:r>
            <a:r>
              <a:rPr lang="ru-RU" sz="9600" b="1" dirty="0" smtClean="0"/>
              <a:t> пигментация базального слоя с наличием </a:t>
            </a:r>
            <a:r>
              <a:rPr lang="ru-RU" sz="9600" b="1" dirty="0" err="1" smtClean="0"/>
              <a:t>меланофоров</a:t>
            </a:r>
            <a:r>
              <a:rPr lang="ru-RU" sz="9600" b="1" dirty="0" smtClean="0"/>
              <a:t>    в верхней части дермы. Во второй стадии гиперкератоз и гиперпигментация усиливаются. Эпидермис в некоторых местах </a:t>
            </a:r>
            <a:r>
              <a:rPr lang="ru-RU" sz="9600" b="1" dirty="0" err="1" smtClean="0"/>
              <a:t>атрофичен</a:t>
            </a:r>
            <a:r>
              <a:rPr lang="ru-RU" sz="9600" b="1" dirty="0" smtClean="0"/>
              <a:t>, в других - </a:t>
            </a:r>
            <a:r>
              <a:rPr lang="ru-RU" sz="9600" b="1" dirty="0" err="1" smtClean="0"/>
              <a:t>акантотичен</a:t>
            </a:r>
            <a:r>
              <a:rPr lang="ru-RU" sz="9600" b="1" dirty="0" smtClean="0"/>
              <a:t>. Ядра некоторых эпителиальных клеток </a:t>
            </a:r>
            <a:r>
              <a:rPr lang="ru-RU" sz="9600" b="1" dirty="0" err="1" smtClean="0"/>
              <a:t>атипичны</a:t>
            </a:r>
            <a:r>
              <a:rPr lang="ru-RU" sz="9600" b="1" dirty="0" smtClean="0"/>
              <a:t>, сильнее окрашены, как при старческом кератозе. В верхней части дермы дегенеративные изменения коллагена и эластических волокон такого же характера, как при старческой дегенерации кожи. </a:t>
            </a:r>
            <a:endParaRPr lang="ru-RU" sz="9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12968" cy="366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800" b="1" dirty="0"/>
              <a:t>В третьей (опухолевой) стадии - гистологическая картина рака. Электронно-микроскопические исследования показывают уплотнение, уменьшение </a:t>
            </a:r>
            <a:r>
              <a:rPr lang="ru-RU" sz="2800" b="1" dirty="0" err="1"/>
              <a:t>кератиноцитов</a:t>
            </a:r>
            <a:r>
              <a:rPr lang="ru-RU" sz="2800" b="1" dirty="0"/>
              <a:t> и их ядер, </a:t>
            </a:r>
            <a:r>
              <a:rPr lang="ru-RU" sz="2800" b="1" dirty="0" err="1"/>
              <a:t>атипию</a:t>
            </a:r>
            <a:r>
              <a:rPr lang="ru-RU" sz="2800" b="1" dirty="0"/>
              <a:t> ядрышек. </a:t>
            </a:r>
            <a:r>
              <a:rPr lang="ru-RU" sz="2800" b="1" dirty="0" err="1"/>
              <a:t>Меланоциты</a:t>
            </a:r>
            <a:r>
              <a:rPr lang="ru-RU" sz="2800" b="1" dirty="0"/>
              <a:t> также атипичны, с полиморфными </a:t>
            </a:r>
            <a:r>
              <a:rPr lang="ru-RU" sz="2800" b="1" dirty="0" err="1"/>
              <a:t>меланосомами</a:t>
            </a:r>
            <a:r>
              <a:rPr lang="ru-RU" sz="2800" b="1" dirty="0"/>
              <a:t>, крупные (гигантские) пигментные зёрна, гранулы в </a:t>
            </a:r>
            <a:r>
              <a:rPr lang="ru-RU" sz="2800" b="1" dirty="0" err="1"/>
              <a:t>меланоцитах</a:t>
            </a:r>
            <a:r>
              <a:rPr lang="ru-RU" sz="2800" b="1" dirty="0"/>
              <a:t> или </a:t>
            </a:r>
            <a:r>
              <a:rPr lang="ru-RU" sz="2800" b="1" dirty="0" err="1"/>
              <a:t>кератиноцитах</a:t>
            </a:r>
            <a:r>
              <a:rPr lang="ru-RU" sz="2800" b="1" dirty="0"/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007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1000"/>
            <a:ext cx="7041976" cy="3552056"/>
          </a:xfrm>
          <a:ln w="28575">
            <a:solidFill>
              <a:srgbClr val="663300"/>
            </a:solidFill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dirty="0">
                <a:solidFill>
                  <a:srgbClr val="FFFF00"/>
                </a:solidFill>
              </a:rPr>
              <a:t>     </a:t>
            </a:r>
            <a:r>
              <a:rPr lang="ru-RU" b="1" dirty="0" err="1">
                <a:effectLst/>
              </a:rPr>
              <a:t>Предраковыми</a:t>
            </a:r>
            <a:r>
              <a:rPr lang="ru-RU" b="1" dirty="0">
                <a:effectLst/>
              </a:rPr>
              <a:t> заболеваниями следует считать также патологические состояния, которые как бы подготавливают почву для рака, хотя не обязательно приводят к малигнизации.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663300"/>
                </a:solidFill>
              </a:rPr>
              <a:t>Лечение</a:t>
            </a:r>
            <a:endParaRPr lang="ru-RU" sz="2800" b="1" dirty="0">
              <a:solidFill>
                <a:srgbClr val="66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04656"/>
          </a:xfrm>
          <a:ln w="19050">
            <a:solidFill>
              <a:srgbClr val="663300"/>
            </a:solidFill>
          </a:ln>
        </p:spPr>
        <p:txBody>
          <a:bodyPr>
            <a:normAutofit fontScale="85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4000" b="1" dirty="0" smtClean="0"/>
              <a:t>     Симптоматическое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b="1" dirty="0" smtClean="0"/>
              <a:t>  Опухоли удаляются хирургически,           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b="1" dirty="0" smtClean="0"/>
              <a:t>жидким азотом, лучами лазера.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b="1" dirty="0" smtClean="0"/>
              <a:t>    Возможно применение 5-фторурацила. Больным рекомендуется избегать воздействия инсоляции, носить красные и жёлтые вуали, шляпы с широкими полями, смазывать кожу </a:t>
            </a:r>
            <a:r>
              <a:rPr lang="ru-RU" b="1" dirty="0" err="1" smtClean="0"/>
              <a:t>фотозащитными</a:t>
            </a:r>
            <a:r>
              <a:rPr lang="ru-RU" b="1" dirty="0" smtClean="0"/>
              <a:t> кремами и мазями. Имеются сообщения о благоприятном терапевтическом эффекте у больных пигментной ксеродермой от длительного (до года) приёма</a:t>
            </a:r>
          </a:p>
          <a:p>
            <a:pPr algn="ctr">
              <a:lnSpc>
                <a:spcPct val="120000"/>
              </a:lnSpc>
              <a:buNone/>
            </a:pPr>
            <a:r>
              <a:rPr lang="ru-RU" b="1" dirty="0" smtClean="0"/>
              <a:t> ароматических </a:t>
            </a:r>
            <a:r>
              <a:rPr lang="ru-RU" b="1" dirty="0" err="1" smtClean="0"/>
              <a:t>ретиноидов</a:t>
            </a:r>
            <a:r>
              <a:rPr lang="ru-RU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Documents and Settings\Admin.COMP-695050A2BF\Рабочий стол\Предраков\пигм ксеро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568952" cy="64267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6309320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Пигментная ксеродерма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Admin.COMP-695050A2BF\Рабочий стол\Предраков\пигм ксерод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088" y="0"/>
            <a:ext cx="7620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452320" y="980728"/>
            <a:ext cx="1694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Пигментная</a:t>
            </a:r>
          </a:p>
          <a:p>
            <a:pPr algn="ctr"/>
            <a:r>
              <a:rPr lang="ru-RU" sz="2000" b="1" dirty="0" smtClean="0"/>
              <a:t>ксеродерма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Изображение 1114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13480" t="9516" r="9767" b="3885"/>
          <a:stretch>
            <a:fillRect/>
          </a:stretch>
        </p:blipFill>
        <p:spPr bwMode="auto">
          <a:xfrm>
            <a:off x="1161447" y="116632"/>
            <a:ext cx="6938945" cy="587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6093296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/>
              <a:t>Множественные </a:t>
            </a:r>
            <a:r>
              <a:rPr lang="ru-RU" sz="2000" b="1" dirty="0" err="1" smtClean="0"/>
              <a:t>базалиомы</a:t>
            </a:r>
            <a:r>
              <a:rPr lang="ru-RU" sz="2000" b="1" dirty="0" smtClean="0"/>
              <a:t> после рентгенотерапии.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/>
              <a:t> Трансформация  в рак. </a:t>
            </a:r>
            <a:endParaRPr lang="ru-R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663300"/>
                </a:solidFill>
                <a:latin typeface="+mn-lt"/>
              </a:rPr>
              <a:t>Профилактика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764704"/>
            <a:ext cx="8928992" cy="5832648"/>
          </a:xfrm>
          <a:ln w="28575">
            <a:solidFill>
              <a:srgbClr val="663300"/>
            </a:solidFill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800" dirty="0" smtClean="0"/>
              <a:t>        </a:t>
            </a:r>
            <a:r>
              <a:rPr lang="ru-RU" sz="2800" b="1" dirty="0" smtClean="0"/>
              <a:t>Самая </a:t>
            </a:r>
            <a:r>
              <a:rPr lang="ru-RU" sz="2800" b="1" dirty="0"/>
              <a:t>надёжная профилактика рака заключается в устранении факторов, благоприятствующих появлению его, и в лечении </a:t>
            </a:r>
            <a:r>
              <a:rPr lang="ru-RU" sz="2800" b="1" dirty="0" err="1"/>
              <a:t>предраковых</a:t>
            </a:r>
            <a:r>
              <a:rPr lang="ru-RU" sz="2800" b="1" dirty="0"/>
              <a:t> состояний.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 Необходимо 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тщательно учитывать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 </a:t>
            </a:r>
            <a:r>
              <a:rPr lang="ru-RU" sz="2800" b="1" dirty="0" err="1"/>
              <a:t>предраковые</a:t>
            </a:r>
            <a:r>
              <a:rPr lang="ru-RU" sz="2800" b="1" dirty="0"/>
              <a:t> заболевания кожи </a:t>
            </a:r>
            <a:endParaRPr lang="ru-RU" sz="2800" b="1" dirty="0" smtClean="0"/>
          </a:p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и </a:t>
            </a:r>
            <a:r>
              <a:rPr lang="ru-RU" sz="2800" b="1" dirty="0"/>
              <a:t>возможность их малигнизации, </a:t>
            </a:r>
            <a:endParaRPr lang="ru-RU" sz="2800" b="1" dirty="0" smtClean="0"/>
          </a:p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шире </a:t>
            </a:r>
            <a:r>
              <a:rPr lang="ru-RU" sz="2800" b="1" dirty="0"/>
              <a:t>пропагандировать профилактическое лечение </a:t>
            </a:r>
            <a:r>
              <a:rPr lang="ru-RU" sz="2800" b="1" dirty="0" err="1"/>
              <a:t>предраковых</a:t>
            </a:r>
            <a:r>
              <a:rPr lang="ru-RU" sz="2800" b="1" dirty="0"/>
              <a:t> </a:t>
            </a:r>
            <a:r>
              <a:rPr lang="ru-RU" sz="2800" b="1" dirty="0" smtClean="0"/>
              <a:t>заболеваний.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2400"/>
            <a:ext cx="8856984" cy="6588968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>
                <a:solidFill>
                  <a:srgbClr val="663300"/>
                </a:solidFill>
              </a:rPr>
              <a:t>Профилактика</a:t>
            </a:r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ru-RU" sz="2400" dirty="0" smtClean="0">
                <a:effectLst/>
              </a:rPr>
              <a:t>                  </a:t>
            </a:r>
            <a:r>
              <a:rPr lang="ru-RU" sz="2400" b="1" dirty="0" smtClean="0">
                <a:effectLst/>
              </a:rPr>
              <a:t>В </a:t>
            </a:r>
            <a:r>
              <a:rPr lang="ru-RU" sz="2400" b="1" dirty="0">
                <a:effectLst/>
              </a:rPr>
              <a:t>профилактике </a:t>
            </a:r>
            <a:r>
              <a:rPr lang="ru-RU" sz="2400" b="1" dirty="0" err="1">
                <a:effectLst/>
              </a:rPr>
              <a:t>предраковых</a:t>
            </a:r>
            <a:r>
              <a:rPr lang="ru-RU" sz="2400" b="1" dirty="0">
                <a:effectLst/>
              </a:rPr>
              <a:t> заболеваний слизистой оболочки полости рта и красной каймы губ первостепенное значение имеют мероприятия, направленные на борьбу со старением организма, предупреждение и лечение желудочно-кишечной патологии, предупреждение и устранение всех видов травм губ и слизистой оболочки полости рта. Борьба с курением, радикальное лечение </a:t>
            </a:r>
            <a:r>
              <a:rPr lang="ru-RU" sz="2400" b="1" dirty="0" err="1">
                <a:effectLst/>
              </a:rPr>
              <a:t>гландулярного</a:t>
            </a:r>
            <a:r>
              <a:rPr lang="ru-RU" sz="2400" b="1" dirty="0">
                <a:effectLst/>
              </a:rPr>
              <a:t> </a:t>
            </a:r>
            <a:r>
              <a:rPr lang="ru-RU" sz="2400" b="1" dirty="0" err="1">
                <a:effectLst/>
              </a:rPr>
              <a:t>хейлита</a:t>
            </a:r>
            <a:r>
              <a:rPr lang="ru-RU" sz="2400" b="1" dirty="0">
                <a:effectLst/>
              </a:rPr>
              <a:t>, быстрая ликвидация герпеса и предупреждение его рецидивов, своевременное лечение хронических воспалительных процессов в области губ и полости рта, в том числе эрозивно-язвенных и </a:t>
            </a:r>
            <a:r>
              <a:rPr lang="ru-RU" sz="2400" b="1" dirty="0" smtClean="0">
                <a:effectLst/>
              </a:rPr>
              <a:t>гиперкератотических форм </a:t>
            </a:r>
            <a:r>
              <a:rPr lang="ru-RU" sz="2400" b="1" dirty="0">
                <a:effectLst/>
              </a:rPr>
              <a:t>КПЛ и КВ, систематическая санация полости рта, </a:t>
            </a:r>
            <a:r>
              <a:rPr lang="ru-RU" sz="2400" b="1" dirty="0" err="1">
                <a:effectLst/>
              </a:rPr>
              <a:t>профосмотры</a:t>
            </a:r>
            <a:r>
              <a:rPr lang="ru-RU" sz="2400" b="1" dirty="0">
                <a:effectLst/>
              </a:rPr>
              <a:t> населения с целью выявления ранних изменений, санации и проведения санитарно-просветительной работы.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147248" cy="43204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663300"/>
                </a:solidFill>
                <a:latin typeface="+mn-lt"/>
              </a:rPr>
              <a:t>Профилактика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620688"/>
            <a:ext cx="8568952" cy="6048672"/>
          </a:xfrm>
          <a:ln w="28575">
            <a:solidFill>
              <a:srgbClr val="663300"/>
            </a:solidFill>
          </a:ln>
        </p:spPr>
        <p:txBody>
          <a:bodyPr>
            <a:normAutofit/>
          </a:bodyPr>
          <a:lstStyle/>
          <a:p>
            <a:pPr marL="609600" indent="-609600" algn="ctr">
              <a:buFont typeface="Wingdings" pitchFamily="2" charset="2"/>
              <a:buNone/>
            </a:pP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        </a:t>
            </a:r>
            <a:r>
              <a:rPr lang="ru-RU" sz="2400" b="1" dirty="0" smtClean="0"/>
              <a:t>Важнейшим </a:t>
            </a:r>
            <a:r>
              <a:rPr lang="ru-RU" sz="2400" b="1" dirty="0"/>
              <a:t>элементом профилактики рака является диспансерное наблюдение за больными с </a:t>
            </a:r>
            <a:r>
              <a:rPr lang="ru-RU" sz="2400" b="1" dirty="0" err="1"/>
              <a:t>предраковыми</a:t>
            </a:r>
            <a:r>
              <a:rPr lang="ru-RU" sz="2400" b="1" dirty="0"/>
              <a:t> заболеваниями. Это в первую очередь относится к больным с облигатными формами </a:t>
            </a:r>
            <a:r>
              <a:rPr lang="ru-RU" sz="2400" b="1" dirty="0" err="1"/>
              <a:t>предрака</a:t>
            </a:r>
            <a:r>
              <a:rPr lang="ru-RU" sz="2400" b="1" dirty="0"/>
              <a:t> губ и слизистой оболочки полости рта. 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ru-RU" sz="2400" b="1" dirty="0" smtClean="0"/>
              <a:t>               Три </a:t>
            </a:r>
            <a:r>
              <a:rPr lang="ru-RU" sz="2400" b="1" dirty="0"/>
              <a:t>этапа системы диспансеризации таких больных, разработанной </a:t>
            </a:r>
            <a:r>
              <a:rPr lang="ru-RU" sz="2400" b="1" dirty="0" err="1"/>
              <a:t>Е.Л.Мениным</a:t>
            </a:r>
            <a:r>
              <a:rPr lang="ru-RU" sz="2400" b="1" dirty="0"/>
              <a:t> с соавт. (1977) : 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ru-RU" sz="2800" b="1" dirty="0"/>
              <a:t>1 – диспансерный отбор, 2 - диспансерный учёт,  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ru-RU" sz="2800" b="1" dirty="0"/>
              <a:t>3 – диспансерное лечение и наблюдение.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ru-RU" sz="2800" b="1" dirty="0" smtClean="0"/>
              <a:t>          Такая </a:t>
            </a:r>
            <a:r>
              <a:rPr lang="ru-RU" sz="2800" b="1" dirty="0"/>
              <a:t>система позволила осуществить эффективную терапию в группе активного лечения и своевременную диагностику рецидивов в группе наблюдения.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C:\Users\Admin\Desktop\IMG_150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525" y="117475"/>
            <a:ext cx="8899525" cy="674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9" name="TextBox 3"/>
          <p:cNvSpPr txBox="1">
            <a:spLocks noChangeArrowheads="1"/>
          </p:cNvSpPr>
          <p:nvPr/>
        </p:nvSpPr>
        <p:spPr bwMode="auto">
          <a:xfrm>
            <a:off x="2195736" y="6021388"/>
            <a:ext cx="6697439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440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</a:p>
          <a:p>
            <a:pPr algn="ctr">
              <a:defRPr/>
            </a:pPr>
            <a:endParaRPr lang="ru-RU" sz="4400" dirty="0" smtClean="0"/>
          </a:p>
        </p:txBody>
      </p:sp>
    </p:spTree>
    <p:extLst>
      <p:ext uri="{BB962C8B-B14F-4D97-AF65-F5344CB8AC3E}">
        <p14:creationId xmlns:p14="http://schemas.microsoft.com/office/powerpoint/2010/main" val="26981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</TotalTime>
  <Words>4247</Words>
  <Application>Microsoft Office PowerPoint</Application>
  <PresentationFormat>Экран (4:3)</PresentationFormat>
  <Paragraphs>320</Paragraphs>
  <Slides>97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99" baseType="lpstr">
      <vt:lpstr>Тема Office</vt:lpstr>
      <vt:lpstr>Слайд</vt:lpstr>
      <vt:lpstr>Истинные предраковые (преканкрозные) заболевания слизистой оболочки полости рта и красной каймы губ Роль стоматолога в диагностике и лечении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 </vt:lpstr>
      <vt:lpstr>Презентация PowerPoint</vt:lpstr>
      <vt:lpstr>Презентация PowerPoint</vt:lpstr>
      <vt:lpstr> </vt:lpstr>
      <vt:lpstr>Болезнь Боуэна</vt:lpstr>
      <vt:lpstr>Клиника</vt:lpstr>
      <vt:lpstr>Клиника</vt:lpstr>
      <vt:lpstr>Клиника</vt:lpstr>
      <vt:lpstr>Презентация PowerPoint</vt:lpstr>
      <vt:lpstr> </vt:lpstr>
      <vt:lpstr>Презентация PowerPoint</vt:lpstr>
      <vt:lpstr>Презентация PowerPoint</vt:lpstr>
      <vt:lpstr>Гистология:</vt:lpstr>
      <vt:lpstr>Гистология</vt:lpstr>
      <vt:lpstr> </vt:lpstr>
      <vt:lpstr> </vt:lpstr>
      <vt:lpstr> </vt:lpstr>
      <vt:lpstr> </vt:lpstr>
      <vt:lpstr>Бородавчатый предрак</vt:lpstr>
      <vt:lpstr> </vt:lpstr>
      <vt:lpstr> </vt:lpstr>
      <vt:lpstr>  </vt:lpstr>
      <vt:lpstr> </vt:lpstr>
      <vt:lpstr> </vt:lpstr>
      <vt:lpstr>Клиника</vt:lpstr>
      <vt:lpstr> </vt:lpstr>
      <vt:lpstr> </vt:lpstr>
      <vt:lpstr> </vt:lpstr>
      <vt:lpstr> </vt:lpstr>
      <vt:lpstr>Этиология и патогенез</vt:lpstr>
      <vt:lpstr>Клиника</vt:lpstr>
      <vt:lpstr>Клиника</vt:lpstr>
      <vt:lpstr> </vt:lpstr>
      <vt:lpstr> </vt:lpstr>
      <vt:lpstr> </vt:lpstr>
      <vt:lpstr>Лейкоплакия</vt:lpstr>
      <vt:lpstr>Этиология и патогенез</vt:lpstr>
      <vt:lpstr> </vt:lpstr>
      <vt:lpstr> </vt:lpstr>
      <vt:lpstr> </vt:lpstr>
      <vt:lpstr>Презентация PowerPoint</vt:lpstr>
      <vt:lpstr>Презентация PowerPoint</vt:lpstr>
      <vt:lpstr>Лейкоплакии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Красный плоский лишай</vt:lpstr>
      <vt:lpstr>Красный плоский лишай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Многоформная экссудативная эритема</vt:lpstr>
      <vt:lpstr>Псориаз, поражение слизистой оболочки полости рта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Пигментная ксеродерма 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Клиника</vt:lpstr>
      <vt:lpstr>Гистопатология</vt:lpstr>
      <vt:lpstr>Презентация PowerPoint</vt:lpstr>
      <vt:lpstr>Лечение</vt:lpstr>
      <vt:lpstr>Презентация PowerPoint</vt:lpstr>
      <vt:lpstr>Презентация PowerPoint</vt:lpstr>
      <vt:lpstr>Презентация PowerPoint</vt:lpstr>
      <vt:lpstr>Профилактика</vt:lpstr>
      <vt:lpstr> </vt:lpstr>
      <vt:lpstr>Профилактика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Л.Г. Воронина</dc:creator>
  <cp:lastModifiedBy>Admin</cp:lastModifiedBy>
  <cp:revision>121</cp:revision>
  <dcterms:created xsi:type="dcterms:W3CDTF">2014-04-13T17:06:44Z</dcterms:created>
  <dcterms:modified xsi:type="dcterms:W3CDTF">2021-01-15T11:30:28Z</dcterms:modified>
</cp:coreProperties>
</file>